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0"/>
  </p:notesMasterIdLst>
  <p:handoutMasterIdLst>
    <p:handoutMasterId r:id="rId21"/>
  </p:handoutMasterIdLst>
  <p:sldIdLst>
    <p:sldId id="257" r:id="rId2"/>
    <p:sldId id="258" r:id="rId3"/>
    <p:sldId id="259" r:id="rId4"/>
    <p:sldId id="260" r:id="rId5"/>
    <p:sldId id="261" r:id="rId6"/>
    <p:sldId id="269" r:id="rId7"/>
    <p:sldId id="263" r:id="rId8"/>
    <p:sldId id="267" r:id="rId9"/>
    <p:sldId id="271" r:id="rId10"/>
    <p:sldId id="272" r:id="rId11"/>
    <p:sldId id="273" r:id="rId12"/>
    <p:sldId id="274" r:id="rId13"/>
    <p:sldId id="275" r:id="rId14"/>
    <p:sldId id="265" r:id="rId15"/>
    <p:sldId id="276" r:id="rId16"/>
    <p:sldId id="270" r:id="rId17"/>
    <p:sldId id="266" r:id="rId18"/>
    <p:sldId id="268"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6182" autoAdjust="0"/>
  </p:normalViewPr>
  <p:slideViewPr>
    <p:cSldViewPr showGuides="1">
      <p:cViewPr varScale="1">
        <p:scale>
          <a:sx n="68" d="100"/>
          <a:sy n="68" d="100"/>
        </p:scale>
        <p:origin x="804" y="7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11/19/2017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11/19/2017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 am a person who is passionate about writing, but if you ask me to draw something I will look at you with panic. I took a couple of art classes to really tune in my stick figures, but to no avail. </a:t>
            </a:r>
            <a:r>
              <a:rPr lang="en-US" dirty="0" err="1"/>
              <a:t>‘Twas</a:t>
            </a:r>
            <a:r>
              <a:rPr lang="en-US" dirty="0"/>
              <a:t> when I took my art class that taught Calligraphy. I knew that my cursive was better than my print, but I had no idea that I could write with a Calligraphy pen. To me, Calligraphy was art, but in order to write words with these magical pens, I would need words to write. That’s when my passion for writing began.</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Turn a kernel essay into a piece about a life lesson, finding your own angle to the prompt. </a:t>
            </a:r>
          </a:p>
          <a:p>
            <a:r>
              <a:rPr lang="en-US" sz="1600" dirty="0"/>
              <a:t>Be able to reflect on this lesson and see that this essay could be in a variety of formats, such as letters, essay, memoirs. </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2647466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230959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Sharpie and Pencil</a:t>
            </a:r>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3521850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11/19/2017</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11/19/2017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11/19/2017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11/19/2017</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11/19/2017</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11/19/2017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11/19/2017</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11/19/2017</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11/19/2017</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11/19/2017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11/19/2017</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11/19/2017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TRIBUTE TO THE PERSON WHO TAUGHT ME SOMETHING</a:t>
            </a:r>
          </a:p>
        </p:txBody>
      </p:sp>
      <p:sp>
        <p:nvSpPr>
          <p:cNvPr id="5" name="Subtitle 4"/>
          <p:cNvSpPr>
            <a:spLocks noGrp="1"/>
          </p:cNvSpPr>
          <p:nvPr>
            <p:ph type="subTitle" idx="1"/>
          </p:nvPr>
        </p:nvSpPr>
        <p:spPr/>
        <p:txBody>
          <a:bodyPr/>
          <a:lstStyle/>
          <a:p>
            <a:r>
              <a:rPr lang="en-US" dirty="0"/>
              <a:t>HSWC 2017</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331219032"/>
              </p:ext>
            </p:extLst>
          </p:nvPr>
        </p:nvGraphicFramePr>
        <p:xfrm>
          <a:off x="989012" y="457200"/>
          <a:ext cx="10156826" cy="6254246"/>
        </p:xfrm>
        <a:graphic>
          <a:graphicData uri="http://schemas.openxmlformats.org/drawingml/2006/table">
            <a:tbl>
              <a:tblPr firstRow="1" bandRow="1">
                <a:tableStyleId>{BDBED569-4797-4DF1-A0F4-6AAB3CD982D8}</a:tableStyleId>
              </a:tblPr>
              <a:tblGrid>
                <a:gridCol w="5078413">
                  <a:extLst>
                    <a:ext uri="{9D8B030D-6E8A-4147-A177-3AD203B41FA5}">
                      <a16:colId xmlns:a16="http://schemas.microsoft.com/office/drawing/2014/main" val="2968050440"/>
                    </a:ext>
                  </a:extLst>
                </a:gridCol>
                <a:gridCol w="5078413">
                  <a:extLst>
                    <a:ext uri="{9D8B030D-6E8A-4147-A177-3AD203B41FA5}">
                      <a16:colId xmlns:a16="http://schemas.microsoft.com/office/drawing/2014/main" val="121013166"/>
                    </a:ext>
                  </a:extLst>
                </a:gridCol>
              </a:tblGrid>
              <a:tr h="732773">
                <a:tc>
                  <a:txBody>
                    <a:bodyPr/>
                    <a:lstStyle/>
                    <a:p>
                      <a:r>
                        <a:rPr lang="en-US" dirty="0"/>
                        <a:t>What the</a:t>
                      </a:r>
                      <a:r>
                        <a:rPr lang="en-US" baseline="0" dirty="0"/>
                        <a:t> lesson is</a:t>
                      </a:r>
                      <a:endParaRPr lang="en-US" dirty="0"/>
                    </a:p>
                  </a:txBody>
                  <a:tcPr/>
                </a:tc>
                <a:tc>
                  <a:txBody>
                    <a:bodyPr/>
                    <a:lstStyle/>
                    <a:p>
                      <a:r>
                        <a:rPr lang="en-US" dirty="0"/>
                        <a:t>Never</a:t>
                      </a:r>
                      <a:r>
                        <a:rPr lang="en-US" baseline="0" dirty="0"/>
                        <a:t> be afraid to express yourself.</a:t>
                      </a:r>
                      <a:endParaRPr lang="en-US" dirty="0"/>
                    </a:p>
                  </a:txBody>
                  <a:tcPr/>
                </a:tc>
                <a:extLst>
                  <a:ext uri="{0D108BD9-81ED-4DB2-BD59-A6C34878D82A}">
                    <a16:rowId xmlns:a16="http://schemas.microsoft.com/office/drawing/2014/main" val="2430292174"/>
                  </a:ext>
                </a:extLst>
              </a:tr>
              <a:tr h="1709803">
                <a:tc>
                  <a:txBody>
                    <a:bodyPr/>
                    <a:lstStyle/>
                    <a:p>
                      <a:r>
                        <a:rPr lang="en-US" b="1" dirty="0"/>
                        <a:t>Flashback to the lesson</a:t>
                      </a:r>
                    </a:p>
                  </a:txBody>
                  <a:tcPr/>
                </a:tc>
                <a:tc>
                  <a:txBody>
                    <a:bodyPr/>
                    <a:lstStyle/>
                    <a:p>
                      <a:r>
                        <a:rPr lang="en-US" sz="1800" dirty="0"/>
                        <a:t>I</a:t>
                      </a:r>
                      <a:r>
                        <a:rPr lang="en-US" sz="1800" baseline="0" dirty="0"/>
                        <a:t> was standing in my house after the phone call that my grandfather had passed. My first thought, “I wasn’t able to tell him goodbye.”</a:t>
                      </a:r>
                      <a:endParaRPr lang="en-US" sz="1800" dirty="0"/>
                    </a:p>
                  </a:txBody>
                  <a:tcPr/>
                </a:tc>
                <a:extLst>
                  <a:ext uri="{0D108BD9-81ED-4DB2-BD59-A6C34878D82A}">
                    <a16:rowId xmlns:a16="http://schemas.microsoft.com/office/drawing/2014/main" val="325492413"/>
                  </a:ext>
                </a:extLst>
              </a:tr>
              <a:tr h="1709803">
                <a:tc>
                  <a:txBody>
                    <a:bodyPr/>
                    <a:lstStyle/>
                    <a:p>
                      <a:r>
                        <a:rPr lang="en-US" b="1" dirty="0"/>
                        <a:t>Description of the person</a:t>
                      </a:r>
                    </a:p>
                  </a:txBody>
                  <a:tcPr/>
                </a:tc>
                <a:tc>
                  <a:txBody>
                    <a:bodyPr/>
                    <a:lstStyle/>
                    <a:p>
                      <a:r>
                        <a:rPr lang="en-US" dirty="0"/>
                        <a:t>H</a:t>
                      </a:r>
                      <a:r>
                        <a:rPr lang="en-US" sz="1800" dirty="0"/>
                        <a:t>e was a calm,</a:t>
                      </a:r>
                      <a:r>
                        <a:rPr lang="en-US" sz="1800" baseline="0" dirty="0"/>
                        <a:t> joyful spirit. Always the most caring. He would never turn anyone down for help. He would also say a lot on his mind</a:t>
                      </a:r>
                      <a:endParaRPr lang="en-US" sz="1800" dirty="0"/>
                    </a:p>
                  </a:txBody>
                  <a:tcPr/>
                </a:tc>
                <a:extLst>
                  <a:ext uri="{0D108BD9-81ED-4DB2-BD59-A6C34878D82A}">
                    <a16:rowId xmlns:a16="http://schemas.microsoft.com/office/drawing/2014/main" val="3428542538"/>
                  </a:ext>
                </a:extLst>
              </a:tr>
              <a:tr h="1058449">
                <a:tc>
                  <a:txBody>
                    <a:bodyPr/>
                    <a:lstStyle/>
                    <a:p>
                      <a:r>
                        <a:rPr lang="en-US" b="1" dirty="0"/>
                        <a:t>Lyrics</a:t>
                      </a:r>
                      <a:r>
                        <a:rPr lang="en-US" b="1" baseline="0" dirty="0"/>
                        <a:t> or words you can remember that person saying (on any subject)</a:t>
                      </a:r>
                      <a:endParaRPr lang="en-US" b="1" dirty="0"/>
                    </a:p>
                  </a:txBody>
                  <a:tcPr/>
                </a:tc>
                <a:tc>
                  <a:txBody>
                    <a:bodyPr/>
                    <a:lstStyle/>
                    <a:p>
                      <a:endParaRPr lang="en-US" sz="2400" dirty="0"/>
                    </a:p>
                  </a:txBody>
                  <a:tcPr/>
                </a:tc>
                <a:extLst>
                  <a:ext uri="{0D108BD9-81ED-4DB2-BD59-A6C34878D82A}">
                    <a16:rowId xmlns:a16="http://schemas.microsoft.com/office/drawing/2014/main" val="771679165"/>
                  </a:ext>
                </a:extLst>
              </a:tr>
              <a:tr h="732773">
                <a:tc>
                  <a:txBody>
                    <a:bodyPr/>
                    <a:lstStyle/>
                    <a:p>
                      <a:r>
                        <a:rPr lang="en-US" b="1" dirty="0"/>
                        <a:t>What I wish</a:t>
                      </a:r>
                      <a:r>
                        <a:rPr lang="en-US" b="1" baseline="0" dirty="0"/>
                        <a:t> I could find out now from that person</a:t>
                      </a:r>
                      <a:endParaRPr lang="en-US" b="1" dirty="0"/>
                    </a:p>
                  </a:txBody>
                  <a:tcPr/>
                </a:tc>
                <a:tc>
                  <a:txBody>
                    <a:bodyPr/>
                    <a:lstStyle/>
                    <a:p>
                      <a:endParaRPr lang="en-US" dirty="0"/>
                    </a:p>
                  </a:txBody>
                  <a:tcPr/>
                </a:tc>
                <a:extLst>
                  <a:ext uri="{0D108BD9-81ED-4DB2-BD59-A6C34878D82A}">
                    <a16:rowId xmlns:a16="http://schemas.microsoft.com/office/drawing/2014/main" val="3543191747"/>
                  </a:ext>
                </a:extLst>
              </a:tr>
            </a:tbl>
          </a:graphicData>
        </a:graphic>
      </p:graphicFrame>
    </p:spTree>
    <p:extLst>
      <p:ext uri="{BB962C8B-B14F-4D97-AF65-F5344CB8AC3E}">
        <p14:creationId xmlns:p14="http://schemas.microsoft.com/office/powerpoint/2010/main" val="374664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47899616"/>
              </p:ext>
            </p:extLst>
          </p:nvPr>
        </p:nvGraphicFramePr>
        <p:xfrm>
          <a:off x="989012" y="457200"/>
          <a:ext cx="10156826" cy="6254246"/>
        </p:xfrm>
        <a:graphic>
          <a:graphicData uri="http://schemas.openxmlformats.org/drawingml/2006/table">
            <a:tbl>
              <a:tblPr firstRow="1" bandRow="1">
                <a:tableStyleId>{BDBED569-4797-4DF1-A0F4-6AAB3CD982D8}</a:tableStyleId>
              </a:tblPr>
              <a:tblGrid>
                <a:gridCol w="5078413">
                  <a:extLst>
                    <a:ext uri="{9D8B030D-6E8A-4147-A177-3AD203B41FA5}">
                      <a16:colId xmlns:a16="http://schemas.microsoft.com/office/drawing/2014/main" val="2968050440"/>
                    </a:ext>
                  </a:extLst>
                </a:gridCol>
                <a:gridCol w="5078413">
                  <a:extLst>
                    <a:ext uri="{9D8B030D-6E8A-4147-A177-3AD203B41FA5}">
                      <a16:colId xmlns:a16="http://schemas.microsoft.com/office/drawing/2014/main" val="121013166"/>
                    </a:ext>
                  </a:extLst>
                </a:gridCol>
              </a:tblGrid>
              <a:tr h="732773">
                <a:tc>
                  <a:txBody>
                    <a:bodyPr/>
                    <a:lstStyle/>
                    <a:p>
                      <a:r>
                        <a:rPr lang="en-US" dirty="0"/>
                        <a:t>What the</a:t>
                      </a:r>
                      <a:r>
                        <a:rPr lang="en-US" baseline="0" dirty="0"/>
                        <a:t> lesson is</a:t>
                      </a:r>
                      <a:endParaRPr lang="en-US" dirty="0"/>
                    </a:p>
                  </a:txBody>
                  <a:tcPr/>
                </a:tc>
                <a:tc>
                  <a:txBody>
                    <a:bodyPr/>
                    <a:lstStyle/>
                    <a:p>
                      <a:r>
                        <a:rPr lang="en-US" dirty="0"/>
                        <a:t>Never</a:t>
                      </a:r>
                      <a:r>
                        <a:rPr lang="en-US" baseline="0" dirty="0"/>
                        <a:t> be afraid to express yourself.</a:t>
                      </a:r>
                      <a:endParaRPr lang="en-US" dirty="0"/>
                    </a:p>
                  </a:txBody>
                  <a:tcPr/>
                </a:tc>
                <a:extLst>
                  <a:ext uri="{0D108BD9-81ED-4DB2-BD59-A6C34878D82A}">
                    <a16:rowId xmlns:a16="http://schemas.microsoft.com/office/drawing/2014/main" val="2430292174"/>
                  </a:ext>
                </a:extLst>
              </a:tr>
              <a:tr h="1709803">
                <a:tc>
                  <a:txBody>
                    <a:bodyPr/>
                    <a:lstStyle/>
                    <a:p>
                      <a:r>
                        <a:rPr lang="en-US" b="1" dirty="0"/>
                        <a:t>Flashback to the lesson</a:t>
                      </a:r>
                    </a:p>
                  </a:txBody>
                  <a:tcPr/>
                </a:tc>
                <a:tc>
                  <a:txBody>
                    <a:bodyPr/>
                    <a:lstStyle/>
                    <a:p>
                      <a:r>
                        <a:rPr lang="en-US" sz="1800" dirty="0"/>
                        <a:t>I</a:t>
                      </a:r>
                      <a:r>
                        <a:rPr lang="en-US" sz="1800" baseline="0" dirty="0"/>
                        <a:t> was standing in my house after the phone call that my grandfather had passed. My first thought, “I wasn’t able to tell him goodbye.”</a:t>
                      </a:r>
                      <a:endParaRPr lang="en-US" sz="1800" dirty="0"/>
                    </a:p>
                  </a:txBody>
                  <a:tcPr/>
                </a:tc>
                <a:extLst>
                  <a:ext uri="{0D108BD9-81ED-4DB2-BD59-A6C34878D82A}">
                    <a16:rowId xmlns:a16="http://schemas.microsoft.com/office/drawing/2014/main" val="325492413"/>
                  </a:ext>
                </a:extLst>
              </a:tr>
              <a:tr h="1709803">
                <a:tc>
                  <a:txBody>
                    <a:bodyPr/>
                    <a:lstStyle/>
                    <a:p>
                      <a:r>
                        <a:rPr lang="en-US" b="1" dirty="0"/>
                        <a:t>Description of the person</a:t>
                      </a:r>
                    </a:p>
                  </a:txBody>
                  <a:tcPr/>
                </a:tc>
                <a:tc>
                  <a:txBody>
                    <a:bodyPr/>
                    <a:lstStyle/>
                    <a:p>
                      <a:r>
                        <a:rPr lang="en-US" dirty="0"/>
                        <a:t>H</a:t>
                      </a:r>
                      <a:r>
                        <a:rPr lang="en-US" sz="1800" dirty="0"/>
                        <a:t>e was a calm,</a:t>
                      </a:r>
                      <a:r>
                        <a:rPr lang="en-US" sz="1800" baseline="0" dirty="0"/>
                        <a:t> joyful spirit. Always the most caring. He would never turn anyone down for help. He would also say a lot on his mind</a:t>
                      </a:r>
                      <a:endParaRPr lang="en-US" sz="1800" dirty="0"/>
                    </a:p>
                  </a:txBody>
                  <a:tcPr/>
                </a:tc>
                <a:extLst>
                  <a:ext uri="{0D108BD9-81ED-4DB2-BD59-A6C34878D82A}">
                    <a16:rowId xmlns:a16="http://schemas.microsoft.com/office/drawing/2014/main" val="3428542538"/>
                  </a:ext>
                </a:extLst>
              </a:tr>
              <a:tr h="1058449">
                <a:tc>
                  <a:txBody>
                    <a:bodyPr/>
                    <a:lstStyle/>
                    <a:p>
                      <a:r>
                        <a:rPr lang="en-US" b="1" dirty="0"/>
                        <a:t>Lyrics</a:t>
                      </a:r>
                      <a:r>
                        <a:rPr lang="en-US" b="1" baseline="0" dirty="0"/>
                        <a:t> or words you can remember that person saying (on any subject)</a:t>
                      </a:r>
                      <a:endParaRPr lang="en-US" b="1" dirty="0"/>
                    </a:p>
                  </a:txBody>
                  <a:tcPr/>
                </a:tc>
                <a:tc>
                  <a:txBody>
                    <a:bodyPr/>
                    <a:lstStyle/>
                    <a:p>
                      <a:r>
                        <a:rPr lang="en-US" sz="2400" dirty="0"/>
                        <a:t>As we would jump in the lake, he would always say, “Don’t get wet.”</a:t>
                      </a:r>
                    </a:p>
                  </a:txBody>
                  <a:tcPr/>
                </a:tc>
                <a:extLst>
                  <a:ext uri="{0D108BD9-81ED-4DB2-BD59-A6C34878D82A}">
                    <a16:rowId xmlns:a16="http://schemas.microsoft.com/office/drawing/2014/main" val="771679165"/>
                  </a:ext>
                </a:extLst>
              </a:tr>
              <a:tr h="732773">
                <a:tc>
                  <a:txBody>
                    <a:bodyPr/>
                    <a:lstStyle/>
                    <a:p>
                      <a:r>
                        <a:rPr lang="en-US" b="1" dirty="0"/>
                        <a:t>What I wish</a:t>
                      </a:r>
                      <a:r>
                        <a:rPr lang="en-US" b="1" baseline="0" dirty="0"/>
                        <a:t> I could find out now from that person</a:t>
                      </a:r>
                      <a:endParaRPr lang="en-US" b="1" dirty="0"/>
                    </a:p>
                  </a:txBody>
                  <a:tcPr/>
                </a:tc>
                <a:tc>
                  <a:txBody>
                    <a:bodyPr/>
                    <a:lstStyle/>
                    <a:p>
                      <a:endParaRPr lang="en-US" dirty="0"/>
                    </a:p>
                  </a:txBody>
                  <a:tcPr/>
                </a:tc>
                <a:extLst>
                  <a:ext uri="{0D108BD9-81ED-4DB2-BD59-A6C34878D82A}">
                    <a16:rowId xmlns:a16="http://schemas.microsoft.com/office/drawing/2014/main" val="3543191747"/>
                  </a:ext>
                </a:extLst>
              </a:tr>
            </a:tbl>
          </a:graphicData>
        </a:graphic>
      </p:graphicFrame>
    </p:spTree>
    <p:extLst>
      <p:ext uri="{BB962C8B-B14F-4D97-AF65-F5344CB8AC3E}">
        <p14:creationId xmlns:p14="http://schemas.microsoft.com/office/powerpoint/2010/main" val="190076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54338894"/>
              </p:ext>
            </p:extLst>
          </p:nvPr>
        </p:nvGraphicFramePr>
        <p:xfrm>
          <a:off x="989012" y="457200"/>
          <a:ext cx="10156826" cy="6254246"/>
        </p:xfrm>
        <a:graphic>
          <a:graphicData uri="http://schemas.openxmlformats.org/drawingml/2006/table">
            <a:tbl>
              <a:tblPr firstRow="1" bandRow="1">
                <a:tableStyleId>{BDBED569-4797-4DF1-A0F4-6AAB3CD982D8}</a:tableStyleId>
              </a:tblPr>
              <a:tblGrid>
                <a:gridCol w="5078413">
                  <a:extLst>
                    <a:ext uri="{9D8B030D-6E8A-4147-A177-3AD203B41FA5}">
                      <a16:colId xmlns:a16="http://schemas.microsoft.com/office/drawing/2014/main" val="2968050440"/>
                    </a:ext>
                  </a:extLst>
                </a:gridCol>
                <a:gridCol w="5078413">
                  <a:extLst>
                    <a:ext uri="{9D8B030D-6E8A-4147-A177-3AD203B41FA5}">
                      <a16:colId xmlns:a16="http://schemas.microsoft.com/office/drawing/2014/main" val="121013166"/>
                    </a:ext>
                  </a:extLst>
                </a:gridCol>
              </a:tblGrid>
              <a:tr h="732773">
                <a:tc>
                  <a:txBody>
                    <a:bodyPr/>
                    <a:lstStyle/>
                    <a:p>
                      <a:r>
                        <a:rPr lang="en-US" dirty="0"/>
                        <a:t>What the</a:t>
                      </a:r>
                      <a:r>
                        <a:rPr lang="en-US" baseline="0" dirty="0"/>
                        <a:t> lesson is</a:t>
                      </a:r>
                      <a:endParaRPr lang="en-US" dirty="0"/>
                    </a:p>
                  </a:txBody>
                  <a:tcPr/>
                </a:tc>
                <a:tc>
                  <a:txBody>
                    <a:bodyPr/>
                    <a:lstStyle/>
                    <a:p>
                      <a:r>
                        <a:rPr lang="en-US" dirty="0"/>
                        <a:t>Never</a:t>
                      </a:r>
                      <a:r>
                        <a:rPr lang="en-US" baseline="0" dirty="0"/>
                        <a:t> be afraid to express yourself.</a:t>
                      </a:r>
                      <a:endParaRPr lang="en-US" dirty="0"/>
                    </a:p>
                  </a:txBody>
                  <a:tcPr/>
                </a:tc>
                <a:extLst>
                  <a:ext uri="{0D108BD9-81ED-4DB2-BD59-A6C34878D82A}">
                    <a16:rowId xmlns:a16="http://schemas.microsoft.com/office/drawing/2014/main" val="2430292174"/>
                  </a:ext>
                </a:extLst>
              </a:tr>
              <a:tr h="1709803">
                <a:tc>
                  <a:txBody>
                    <a:bodyPr/>
                    <a:lstStyle/>
                    <a:p>
                      <a:r>
                        <a:rPr lang="en-US" b="1" dirty="0"/>
                        <a:t>Flashback to the lesson</a:t>
                      </a:r>
                    </a:p>
                  </a:txBody>
                  <a:tcPr/>
                </a:tc>
                <a:tc>
                  <a:txBody>
                    <a:bodyPr/>
                    <a:lstStyle/>
                    <a:p>
                      <a:r>
                        <a:rPr lang="en-US" sz="1800" dirty="0"/>
                        <a:t>I</a:t>
                      </a:r>
                      <a:r>
                        <a:rPr lang="en-US" sz="1800" baseline="0" dirty="0"/>
                        <a:t> was standing in my house after the phone call that my grandfather had passed. My first thought, “I wasn’t able to tell him goodbye.”</a:t>
                      </a:r>
                      <a:endParaRPr lang="en-US" sz="1800" dirty="0"/>
                    </a:p>
                  </a:txBody>
                  <a:tcPr/>
                </a:tc>
                <a:extLst>
                  <a:ext uri="{0D108BD9-81ED-4DB2-BD59-A6C34878D82A}">
                    <a16:rowId xmlns:a16="http://schemas.microsoft.com/office/drawing/2014/main" val="325492413"/>
                  </a:ext>
                </a:extLst>
              </a:tr>
              <a:tr h="1709803">
                <a:tc>
                  <a:txBody>
                    <a:bodyPr/>
                    <a:lstStyle/>
                    <a:p>
                      <a:r>
                        <a:rPr lang="en-US" b="1" dirty="0"/>
                        <a:t>Description of the person</a:t>
                      </a:r>
                    </a:p>
                  </a:txBody>
                  <a:tcPr/>
                </a:tc>
                <a:tc>
                  <a:txBody>
                    <a:bodyPr/>
                    <a:lstStyle/>
                    <a:p>
                      <a:r>
                        <a:rPr lang="en-US" dirty="0"/>
                        <a:t>H</a:t>
                      </a:r>
                      <a:r>
                        <a:rPr lang="en-US" sz="1800" dirty="0"/>
                        <a:t>e was a calm,</a:t>
                      </a:r>
                      <a:r>
                        <a:rPr lang="en-US" sz="1800" baseline="0" dirty="0"/>
                        <a:t> joyful spirit. Always the most caring. He would never turn anyone down for help. He would also say a lot on his mind</a:t>
                      </a:r>
                      <a:endParaRPr lang="en-US" sz="1800" dirty="0"/>
                    </a:p>
                  </a:txBody>
                  <a:tcPr/>
                </a:tc>
                <a:extLst>
                  <a:ext uri="{0D108BD9-81ED-4DB2-BD59-A6C34878D82A}">
                    <a16:rowId xmlns:a16="http://schemas.microsoft.com/office/drawing/2014/main" val="3428542538"/>
                  </a:ext>
                </a:extLst>
              </a:tr>
              <a:tr h="1058449">
                <a:tc>
                  <a:txBody>
                    <a:bodyPr/>
                    <a:lstStyle/>
                    <a:p>
                      <a:r>
                        <a:rPr lang="en-US" b="1" dirty="0"/>
                        <a:t>Lyrics</a:t>
                      </a:r>
                      <a:r>
                        <a:rPr lang="en-US" b="1" baseline="0" dirty="0"/>
                        <a:t> or words you can remember that person saying (on any subject)</a:t>
                      </a:r>
                      <a:endParaRPr lang="en-US" b="1"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2400" dirty="0"/>
                        <a:t>As we would jump in the lake, he would always say, “Don’t get wet.”</a:t>
                      </a:r>
                    </a:p>
                  </a:txBody>
                  <a:tcPr/>
                </a:tc>
                <a:extLst>
                  <a:ext uri="{0D108BD9-81ED-4DB2-BD59-A6C34878D82A}">
                    <a16:rowId xmlns:a16="http://schemas.microsoft.com/office/drawing/2014/main" val="771679165"/>
                  </a:ext>
                </a:extLst>
              </a:tr>
              <a:tr h="732773">
                <a:tc>
                  <a:txBody>
                    <a:bodyPr/>
                    <a:lstStyle/>
                    <a:p>
                      <a:r>
                        <a:rPr lang="en-US" b="1" dirty="0"/>
                        <a:t>What I wish</a:t>
                      </a:r>
                      <a:r>
                        <a:rPr lang="en-US" b="1" baseline="0" dirty="0"/>
                        <a:t> I could find out now from that person</a:t>
                      </a:r>
                      <a:endParaRPr lang="en-US" b="1" dirty="0"/>
                    </a:p>
                  </a:txBody>
                  <a:tcPr/>
                </a:tc>
                <a:tc>
                  <a:txBody>
                    <a:bodyPr/>
                    <a:lstStyle/>
                    <a:p>
                      <a:r>
                        <a:rPr lang="en-US" dirty="0"/>
                        <a:t>What is it like to pass? How do I cope with death?</a:t>
                      </a:r>
                    </a:p>
                  </a:txBody>
                  <a:tcPr/>
                </a:tc>
                <a:extLst>
                  <a:ext uri="{0D108BD9-81ED-4DB2-BD59-A6C34878D82A}">
                    <a16:rowId xmlns:a16="http://schemas.microsoft.com/office/drawing/2014/main" val="3543191747"/>
                  </a:ext>
                </a:extLst>
              </a:tr>
            </a:tbl>
          </a:graphicData>
        </a:graphic>
      </p:graphicFrame>
    </p:spTree>
    <p:extLst>
      <p:ext uri="{BB962C8B-B14F-4D97-AF65-F5344CB8AC3E}">
        <p14:creationId xmlns:p14="http://schemas.microsoft.com/office/powerpoint/2010/main" val="57714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99A1-0D6A-43D9-9152-2FFE1A62923E}"/>
              </a:ext>
            </a:extLst>
          </p:cNvPr>
          <p:cNvSpPr>
            <a:spLocks noGrp="1"/>
          </p:cNvSpPr>
          <p:nvPr>
            <p:ph type="title"/>
          </p:nvPr>
        </p:nvSpPr>
        <p:spPr/>
        <p:txBody>
          <a:bodyPr/>
          <a:lstStyle/>
          <a:p>
            <a:r>
              <a:rPr lang="en-US" dirty="0"/>
              <a:t>My Example</a:t>
            </a:r>
          </a:p>
        </p:txBody>
      </p:sp>
      <p:sp>
        <p:nvSpPr>
          <p:cNvPr id="3" name="Content Placeholder 2">
            <a:extLst>
              <a:ext uri="{FF2B5EF4-FFF2-40B4-BE49-F238E27FC236}">
                <a16:creationId xmlns:a16="http://schemas.microsoft.com/office/drawing/2014/main" id="{95C5C0A1-D874-4107-BF8A-2A11D3F5DB21}"/>
              </a:ext>
            </a:extLst>
          </p:cNvPr>
          <p:cNvSpPr>
            <a:spLocks noGrp="1"/>
          </p:cNvSpPr>
          <p:nvPr>
            <p:ph idx="1"/>
          </p:nvPr>
        </p:nvSpPr>
        <p:spPr/>
        <p:txBody>
          <a:bodyPr>
            <a:normAutofit fontScale="85000" lnSpcReduction="20000"/>
          </a:bodyPr>
          <a:lstStyle/>
          <a:p>
            <a:pPr marL="0" indent="0" fontAlgn="base">
              <a:buNone/>
            </a:pPr>
            <a:r>
              <a:rPr lang="en-US" dirty="0"/>
              <a:t>Throughout the years, I would always go to my grandma and grandpa's house and spend what seemed to be like weeks there. But it would never feel that way. Time always seemed to fly by because I would have the best times of my life there. They used to live on the lake in Kansas. Grandpa wouldn't ever be dressed up, unless it was Sunday. Other than that, he usually wore a pair of khaki shorts, a polo, and a bucket hat (color depending on his mood). He would always  be laughing. And his laughing was contagious, BUT, his jokes were just awful. They weren't usually dirty, or anything of a comedian. They were just bad jokes. I grew to cherish those jokes and eventually say them myself. We would always laugh together and try to best each other on the joking, but I would usually be the one getting bested.  </a:t>
            </a:r>
          </a:p>
          <a:p>
            <a:pPr marL="0" indent="0" fontAlgn="base">
              <a:buNone/>
            </a:pPr>
            <a:r>
              <a:rPr lang="en-US" dirty="0"/>
              <a:t>He was a good man. Not being biased either. He never had a frown on his face, nor have I seen him hateful or nasty towards anyone. He was always the life of the party and would try to make everyone as happy as possible. Most of the time it worked. I don't think I've ever seen anyone not laugh at his jests. Except for Grandma.. But she gave in eventually.</a:t>
            </a:r>
          </a:p>
          <a:p>
            <a:endParaRPr lang="en-US" dirty="0"/>
          </a:p>
        </p:txBody>
      </p:sp>
    </p:spTree>
    <p:extLst>
      <p:ext uri="{BB962C8B-B14F-4D97-AF65-F5344CB8AC3E}">
        <p14:creationId xmlns:p14="http://schemas.microsoft.com/office/powerpoint/2010/main" val="213612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Thick Description: Add an Object</a:t>
            </a:r>
          </a:p>
        </p:txBody>
      </p:sp>
      <p:sp>
        <p:nvSpPr>
          <p:cNvPr id="4" name="Content Placeholder 3"/>
          <p:cNvSpPr>
            <a:spLocks noGrp="1"/>
          </p:cNvSpPr>
          <p:nvPr>
            <p:ph sz="half" idx="2"/>
          </p:nvPr>
        </p:nvSpPr>
        <p:spPr/>
        <p:txBody>
          <a:bodyPr/>
          <a:lstStyle/>
          <a:p>
            <a:r>
              <a:rPr lang="en-US" dirty="0"/>
              <a:t>He would always wear these hats when he wasn’t working or going to church. </a:t>
            </a:r>
          </a:p>
          <a:p>
            <a:r>
              <a:rPr lang="en-US" dirty="0"/>
              <a:t>This was his “vacation” hat. Or his hat when he was relaxing. </a:t>
            </a:r>
          </a:p>
        </p:txBody>
      </p:sp>
      <p:pic>
        <p:nvPicPr>
          <p:cNvPr id="8" name="Content Placeholder 7">
            <a:extLst>
              <a:ext uri="{FF2B5EF4-FFF2-40B4-BE49-F238E27FC236}">
                <a16:creationId xmlns:a16="http://schemas.microsoft.com/office/drawing/2014/main" id="{5B4230C9-5620-4123-B597-897ADF9B66D1}"/>
              </a:ext>
            </a:extLst>
          </p:cNvPr>
          <p:cNvPicPr>
            <a:picLocks noGrp="1" noChangeAspect="1"/>
          </p:cNvPicPr>
          <p:nvPr>
            <p:ph sz="half" idx="1"/>
          </p:nvPr>
        </p:nvPicPr>
        <p:blipFill>
          <a:blip r:embed="rId2"/>
          <a:stretch>
            <a:fillRect/>
          </a:stretch>
        </p:blipFill>
        <p:spPr>
          <a:xfrm>
            <a:off x="1117600" y="2133600"/>
            <a:ext cx="4976813" cy="3505199"/>
          </a:xfrm>
        </p:spPr>
      </p:pic>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BC1BFB-13AA-4F8A-B6EA-7010D09E26C5}"/>
              </a:ext>
            </a:extLst>
          </p:cNvPr>
          <p:cNvSpPr>
            <a:spLocks noGrp="1"/>
          </p:cNvSpPr>
          <p:nvPr>
            <p:ph type="title"/>
          </p:nvPr>
        </p:nvSpPr>
        <p:spPr>
          <a:xfrm>
            <a:off x="531812" y="2133600"/>
            <a:ext cx="10157354" cy="1397000"/>
          </a:xfrm>
        </p:spPr>
        <p:txBody>
          <a:bodyPr/>
          <a:lstStyle/>
          <a:p>
            <a:r>
              <a:rPr lang="en-US" dirty="0"/>
              <a:t>Thick Description: What is an object that reminds you of your person?</a:t>
            </a:r>
          </a:p>
        </p:txBody>
      </p:sp>
    </p:spTree>
    <p:extLst>
      <p:ext uri="{BB962C8B-B14F-4D97-AF65-F5344CB8AC3E}">
        <p14:creationId xmlns:p14="http://schemas.microsoft.com/office/powerpoint/2010/main" val="243542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1C145-E7E8-4F86-9355-F063DAB154B1}"/>
              </a:ext>
            </a:extLst>
          </p:cNvPr>
          <p:cNvSpPr>
            <a:spLocks noGrp="1"/>
          </p:cNvSpPr>
          <p:nvPr>
            <p:ph type="title"/>
          </p:nvPr>
        </p:nvSpPr>
        <p:spPr/>
        <p:txBody>
          <a:bodyPr/>
          <a:lstStyle/>
          <a:p>
            <a:r>
              <a:rPr lang="en-US" dirty="0"/>
              <a:t>Where’s The Beef?</a:t>
            </a:r>
          </a:p>
        </p:txBody>
      </p:sp>
      <p:sp>
        <p:nvSpPr>
          <p:cNvPr id="5" name="Content Placeholder 4">
            <a:extLst>
              <a:ext uri="{FF2B5EF4-FFF2-40B4-BE49-F238E27FC236}">
                <a16:creationId xmlns:a16="http://schemas.microsoft.com/office/drawing/2014/main" id="{F6B79372-090C-4327-846E-020D5A4FFF4F}"/>
              </a:ext>
            </a:extLst>
          </p:cNvPr>
          <p:cNvSpPr>
            <a:spLocks noGrp="1"/>
          </p:cNvSpPr>
          <p:nvPr>
            <p:ph idx="1"/>
          </p:nvPr>
        </p:nvSpPr>
        <p:spPr/>
        <p:txBody>
          <a:bodyPr/>
          <a:lstStyle/>
          <a:p>
            <a:pPr marL="213995" indent="-213995"/>
            <a:r>
              <a:rPr lang="en-US" dirty="0"/>
              <a:t>What did your </a:t>
            </a:r>
            <a:r>
              <a:rPr lang="en-US" b="1" dirty="0"/>
              <a:t>BRAIN</a:t>
            </a:r>
            <a:r>
              <a:rPr lang="en-US" dirty="0"/>
              <a:t> think?</a:t>
            </a:r>
          </a:p>
          <a:p>
            <a:pPr marL="213995" indent="-213995"/>
            <a:r>
              <a:rPr lang="en-US" dirty="0"/>
              <a:t>What did your </a:t>
            </a:r>
            <a:r>
              <a:rPr lang="en-US" b="1" dirty="0"/>
              <a:t>EAR</a:t>
            </a:r>
            <a:r>
              <a:rPr lang="en-US" dirty="0"/>
              <a:t> hear?</a:t>
            </a:r>
          </a:p>
          <a:p>
            <a:pPr marL="213995" indent="-213995"/>
            <a:r>
              <a:rPr lang="en-US" dirty="0"/>
              <a:t>What did your </a:t>
            </a:r>
            <a:r>
              <a:rPr lang="en-US" b="1" dirty="0"/>
              <a:t>EYE</a:t>
            </a:r>
            <a:r>
              <a:rPr lang="en-US" dirty="0"/>
              <a:t> see?</a:t>
            </a:r>
          </a:p>
          <a:p>
            <a:pPr marL="213995" indent="-213995"/>
            <a:r>
              <a:rPr lang="en-US" dirty="0"/>
              <a:t>Where did your </a:t>
            </a:r>
            <a:r>
              <a:rPr lang="en-US" b="1" dirty="0"/>
              <a:t>FEET</a:t>
            </a:r>
            <a:r>
              <a:rPr lang="en-US" dirty="0"/>
              <a:t> go?</a:t>
            </a:r>
          </a:p>
          <a:p>
            <a:endParaRPr lang="en-US" dirty="0"/>
          </a:p>
        </p:txBody>
      </p:sp>
    </p:spTree>
    <p:extLst>
      <p:ext uri="{BB962C8B-B14F-4D97-AF65-F5344CB8AC3E}">
        <p14:creationId xmlns:p14="http://schemas.microsoft.com/office/powerpoint/2010/main" val="270124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2" y="2743200"/>
            <a:ext cx="10157354" cy="1397000"/>
          </a:xfrm>
        </p:spPr>
        <p:txBody>
          <a:bodyPr/>
          <a:lstStyle/>
          <a:p>
            <a:r>
              <a:rPr lang="en-US" b="1" dirty="0"/>
              <a:t>                 </a:t>
            </a:r>
            <a:r>
              <a:rPr lang="en-US" sz="7200" b="1" u="sng" dirty="0"/>
              <a:t>PAIR SHARE</a:t>
            </a:r>
            <a:endParaRPr lang="en-US" b="1" u="sng" dirty="0"/>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 (Reflection)</a:t>
            </a:r>
          </a:p>
        </p:txBody>
      </p:sp>
      <p:sp>
        <p:nvSpPr>
          <p:cNvPr id="3" name="Content Placeholder 2"/>
          <p:cNvSpPr>
            <a:spLocks noGrp="1"/>
          </p:cNvSpPr>
          <p:nvPr>
            <p:ph idx="1"/>
          </p:nvPr>
        </p:nvSpPr>
        <p:spPr/>
        <p:txBody>
          <a:bodyPr/>
          <a:lstStyle/>
          <a:p>
            <a:r>
              <a:rPr lang="en-US" dirty="0"/>
              <a:t>Look over your tribute</a:t>
            </a:r>
          </a:p>
          <a:p>
            <a:r>
              <a:rPr lang="en-US" dirty="0"/>
              <a:t>Are there things you would like to revise?</a:t>
            </a:r>
          </a:p>
          <a:p>
            <a:r>
              <a:rPr lang="en-US" dirty="0"/>
              <a:t>Do you think you could incorporate something like this with your writing? Be it creative, or maybe another tribute?</a:t>
            </a:r>
          </a:p>
          <a:p>
            <a:endParaRPr lang="en-US" dirty="0"/>
          </a:p>
        </p:txBody>
      </p:sp>
    </p:spTree>
    <p:extLst>
      <p:ext uri="{BB962C8B-B14F-4D97-AF65-F5344CB8AC3E}">
        <p14:creationId xmlns:p14="http://schemas.microsoft.com/office/powerpoint/2010/main" val="208133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AM I?</a:t>
            </a:r>
          </a:p>
        </p:txBody>
      </p:sp>
      <p:pic>
        <p:nvPicPr>
          <p:cNvPr id="9" name="Content Placeholder 8">
            <a:extLst>
              <a:ext uri="{FF2B5EF4-FFF2-40B4-BE49-F238E27FC236}">
                <a16:creationId xmlns:a16="http://schemas.microsoft.com/office/drawing/2014/main" id="{2D4C92AC-A3CC-4093-A65B-AC0AB868F6C8}"/>
              </a:ext>
            </a:extLst>
          </p:cNvPr>
          <p:cNvPicPr>
            <a:picLocks noGrp="1" noChangeAspect="1"/>
          </p:cNvPicPr>
          <p:nvPr>
            <p:ph sz="half" idx="1"/>
          </p:nvPr>
        </p:nvPicPr>
        <p:blipFill>
          <a:blip r:embed="rId3"/>
          <a:stretch>
            <a:fillRect/>
          </a:stretch>
        </p:blipFill>
        <p:spPr>
          <a:xfrm>
            <a:off x="1370806" y="1701800"/>
            <a:ext cx="4470400" cy="4470400"/>
          </a:xfrm>
        </p:spPr>
      </p:pic>
      <p:pic>
        <p:nvPicPr>
          <p:cNvPr id="15" name="Content Placeholder 14">
            <a:extLst>
              <a:ext uri="{FF2B5EF4-FFF2-40B4-BE49-F238E27FC236}">
                <a16:creationId xmlns:a16="http://schemas.microsoft.com/office/drawing/2014/main" id="{4D52FE3D-4E91-4C9B-811A-2F3912D8ECE6}"/>
              </a:ext>
            </a:extLst>
          </p:cNvPr>
          <p:cNvPicPr>
            <a:picLocks noGrp="1" noChangeAspect="1"/>
          </p:cNvPicPr>
          <p:nvPr>
            <p:ph sz="half" idx="2"/>
          </p:nvPr>
        </p:nvPicPr>
        <p:blipFill>
          <a:blip r:embed="rId4"/>
          <a:stretch>
            <a:fillRect/>
          </a:stretch>
        </p:blipFill>
        <p:spPr>
          <a:xfrm>
            <a:off x="6297613" y="1701800"/>
            <a:ext cx="4976812" cy="4470400"/>
          </a:xfrm>
        </p:spPr>
      </p:pic>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idx="1"/>
          </p:nvPr>
        </p:nvSpPr>
        <p:spPr/>
        <p:txBody>
          <a:bodyPr>
            <a:normAutofit/>
          </a:bodyPr>
          <a:lstStyle/>
          <a:p>
            <a:r>
              <a:rPr lang="en-US" sz="3200" dirty="0"/>
              <a:t>Develop a life lesson. </a:t>
            </a:r>
          </a:p>
          <a:p>
            <a:r>
              <a:rPr lang="en-US" sz="3200" dirty="0"/>
              <a:t>Write a tribute</a:t>
            </a:r>
          </a:p>
          <a:p>
            <a:r>
              <a:rPr lang="en-US" sz="3200" dirty="0"/>
              <a:t>Reflect on this writing.</a:t>
            </a:r>
          </a:p>
          <a:p>
            <a:endParaRPr lang="en-US" sz="3200" dirty="0"/>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WILL LEARN</a:t>
            </a:r>
          </a:p>
        </p:txBody>
      </p:sp>
      <p:sp>
        <p:nvSpPr>
          <p:cNvPr id="3" name="Content Placeholder 2"/>
          <p:cNvSpPr>
            <a:spLocks noGrp="1"/>
          </p:cNvSpPr>
          <p:nvPr>
            <p:ph idx="1"/>
          </p:nvPr>
        </p:nvSpPr>
        <p:spPr/>
        <p:txBody>
          <a:bodyPr/>
          <a:lstStyle/>
          <a:p>
            <a:r>
              <a:rPr lang="en-US" dirty="0"/>
              <a:t>Break the ice </a:t>
            </a:r>
          </a:p>
          <a:p>
            <a:r>
              <a:rPr lang="en-US" dirty="0"/>
              <a:t>Kernel essay.</a:t>
            </a:r>
          </a:p>
          <a:p>
            <a:r>
              <a:rPr lang="en-US" dirty="0"/>
              <a:t>Thick description.</a:t>
            </a:r>
          </a:p>
          <a:p>
            <a:r>
              <a:rPr lang="en-US" dirty="0"/>
              <a:t>Pair Share</a:t>
            </a:r>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 THE “ART”MOSPHERE?</a:t>
            </a:r>
          </a:p>
        </p:txBody>
      </p:sp>
      <p:sp>
        <p:nvSpPr>
          <p:cNvPr id="3" name="Content Placeholder 2"/>
          <p:cNvSpPr>
            <a:spLocks noGrp="1"/>
          </p:cNvSpPr>
          <p:nvPr>
            <p:ph sz="half" idx="1"/>
          </p:nvPr>
        </p:nvSpPr>
        <p:spPr/>
        <p:txBody>
          <a:bodyPr/>
          <a:lstStyle/>
          <a:p>
            <a:pPr marL="0" indent="0">
              <a:buNone/>
            </a:pPr>
            <a:r>
              <a:rPr lang="en-US" dirty="0"/>
              <a:t>Who means the most to you? Why?</a:t>
            </a:r>
          </a:p>
          <a:p>
            <a:pPr marL="0" indent="0">
              <a:buNone/>
            </a:pPr>
            <a:r>
              <a:rPr lang="en-US" dirty="0"/>
              <a:t>Turn and Talk</a:t>
            </a:r>
          </a:p>
        </p:txBody>
      </p:sp>
      <p:pic>
        <p:nvPicPr>
          <p:cNvPr id="9" name="Content Placeholder 8"/>
          <p:cNvPicPr>
            <a:picLocks noGrp="1" noChangeAspect="1"/>
          </p:cNvPicPr>
          <p:nvPr>
            <p:ph sz="half" idx="2"/>
          </p:nvPr>
        </p:nvPicPr>
        <p:blipFill>
          <a:blip r:embed="rId3"/>
          <a:stretch>
            <a:fillRect/>
          </a:stretch>
        </p:blipFill>
        <p:spPr>
          <a:xfrm>
            <a:off x="6297613" y="2369304"/>
            <a:ext cx="4976812" cy="3135391"/>
          </a:xfrm>
        </p:spPr>
      </p:pic>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0D1E-A46D-4735-B3C8-81FC2D310DBD}"/>
              </a:ext>
            </a:extLst>
          </p:cNvPr>
          <p:cNvSpPr>
            <a:spLocks noGrp="1"/>
          </p:cNvSpPr>
          <p:nvPr>
            <p:ph type="title"/>
          </p:nvPr>
        </p:nvSpPr>
        <p:spPr/>
        <p:txBody>
          <a:bodyPr/>
          <a:lstStyle/>
          <a:p>
            <a:r>
              <a:rPr lang="en-US" dirty="0"/>
              <a:t>What is an important life lesson you’ve learned?</a:t>
            </a:r>
          </a:p>
        </p:txBody>
      </p:sp>
      <p:pic>
        <p:nvPicPr>
          <p:cNvPr id="8" name="Picture Placeholder 7">
            <a:extLst>
              <a:ext uri="{FF2B5EF4-FFF2-40B4-BE49-F238E27FC236}">
                <a16:creationId xmlns:a16="http://schemas.microsoft.com/office/drawing/2014/main" id="{03C2CE95-C4BF-41CA-8272-0A2AE1840307}"/>
              </a:ext>
            </a:extLst>
          </p:cNvPr>
          <p:cNvPicPr>
            <a:picLocks noGrp="1" noChangeAspect="1"/>
          </p:cNvPicPr>
          <p:nvPr>
            <p:ph type="pic" idx="1"/>
          </p:nvPr>
        </p:nvPicPr>
        <p:blipFill>
          <a:blip r:embed="rId2"/>
          <a:srcRect t="9444" b="9444"/>
          <a:stretch>
            <a:fillRect/>
          </a:stretch>
        </p:blipFill>
        <p:spPr/>
      </p:pic>
      <p:sp>
        <p:nvSpPr>
          <p:cNvPr id="5" name="Content Placeholder 4">
            <a:extLst>
              <a:ext uri="{FF2B5EF4-FFF2-40B4-BE49-F238E27FC236}">
                <a16:creationId xmlns:a16="http://schemas.microsoft.com/office/drawing/2014/main" id="{0E373691-9E85-4F7B-AD35-CFD96282DEBB}"/>
              </a:ext>
            </a:extLst>
          </p:cNvPr>
          <p:cNvSpPr>
            <a:spLocks noGrp="1"/>
          </p:cNvSpPr>
          <p:nvPr>
            <p:ph type="body" sz="half" idx="2"/>
          </p:nvPr>
        </p:nvSpPr>
        <p:spPr/>
        <p:txBody>
          <a:bodyPr>
            <a:normAutofit fontScale="92500" lnSpcReduction="20000"/>
          </a:bodyPr>
          <a:lstStyle/>
          <a:p>
            <a:pPr marL="0" indent="0">
              <a:buNone/>
            </a:pPr>
            <a:r>
              <a:rPr lang="en-US" sz="3200" u="sng" dirty="0"/>
              <a:t>Writing</a:t>
            </a:r>
            <a:r>
              <a:rPr lang="en-US" sz="3200" dirty="0"/>
              <a:t> is one of the most expressive </a:t>
            </a:r>
            <a:r>
              <a:rPr lang="en-US" sz="3200" u="sng" dirty="0"/>
              <a:t>art forms</a:t>
            </a:r>
            <a:endParaRPr lang="en-US" sz="3200" dirty="0"/>
          </a:p>
        </p:txBody>
      </p:sp>
    </p:spTree>
    <p:extLst>
      <p:ext uri="{BB962C8B-B14F-4D97-AF65-F5344CB8AC3E}">
        <p14:creationId xmlns:p14="http://schemas.microsoft.com/office/powerpoint/2010/main" val="331778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050963824"/>
              </p:ext>
            </p:extLst>
          </p:nvPr>
        </p:nvGraphicFramePr>
        <p:xfrm>
          <a:off x="989012" y="457200"/>
          <a:ext cx="10156826" cy="5882640"/>
        </p:xfrm>
        <a:graphic>
          <a:graphicData uri="http://schemas.openxmlformats.org/drawingml/2006/table">
            <a:tbl>
              <a:tblPr firstRow="1" bandRow="1">
                <a:tableStyleId>{BDBED569-4797-4DF1-A0F4-6AAB3CD982D8}</a:tableStyleId>
              </a:tblPr>
              <a:tblGrid>
                <a:gridCol w="5078413">
                  <a:extLst>
                    <a:ext uri="{9D8B030D-6E8A-4147-A177-3AD203B41FA5}">
                      <a16:colId xmlns:a16="http://schemas.microsoft.com/office/drawing/2014/main" val="2968050440"/>
                    </a:ext>
                  </a:extLst>
                </a:gridCol>
                <a:gridCol w="5078413">
                  <a:extLst>
                    <a:ext uri="{9D8B030D-6E8A-4147-A177-3AD203B41FA5}">
                      <a16:colId xmlns:a16="http://schemas.microsoft.com/office/drawing/2014/main" val="121013166"/>
                    </a:ext>
                  </a:extLst>
                </a:gridCol>
              </a:tblGrid>
              <a:tr h="1173480">
                <a:tc>
                  <a:txBody>
                    <a:bodyPr/>
                    <a:lstStyle/>
                    <a:p>
                      <a:r>
                        <a:rPr lang="en-US" dirty="0"/>
                        <a:t>What the</a:t>
                      </a:r>
                      <a:r>
                        <a:rPr lang="en-US" baseline="0" dirty="0"/>
                        <a:t> lesson is</a:t>
                      </a:r>
                      <a:endParaRPr lang="en-US" dirty="0"/>
                    </a:p>
                  </a:txBody>
                  <a:tcPr/>
                </a:tc>
                <a:tc>
                  <a:txBody>
                    <a:bodyPr/>
                    <a:lstStyle/>
                    <a:p>
                      <a:endParaRPr lang="en-US"/>
                    </a:p>
                  </a:txBody>
                  <a:tcPr/>
                </a:tc>
                <a:extLst>
                  <a:ext uri="{0D108BD9-81ED-4DB2-BD59-A6C34878D82A}">
                    <a16:rowId xmlns:a16="http://schemas.microsoft.com/office/drawing/2014/main" val="2430292174"/>
                  </a:ext>
                </a:extLst>
              </a:tr>
              <a:tr h="1173480">
                <a:tc>
                  <a:txBody>
                    <a:bodyPr/>
                    <a:lstStyle/>
                    <a:p>
                      <a:r>
                        <a:rPr lang="en-US" b="1" dirty="0"/>
                        <a:t>Flashback to the lesson</a:t>
                      </a:r>
                    </a:p>
                  </a:txBody>
                  <a:tcPr/>
                </a:tc>
                <a:tc>
                  <a:txBody>
                    <a:bodyPr/>
                    <a:lstStyle/>
                    <a:p>
                      <a:endParaRPr lang="en-US"/>
                    </a:p>
                  </a:txBody>
                  <a:tcPr/>
                </a:tc>
                <a:extLst>
                  <a:ext uri="{0D108BD9-81ED-4DB2-BD59-A6C34878D82A}">
                    <a16:rowId xmlns:a16="http://schemas.microsoft.com/office/drawing/2014/main" val="325492413"/>
                  </a:ext>
                </a:extLst>
              </a:tr>
              <a:tr h="1173480">
                <a:tc>
                  <a:txBody>
                    <a:bodyPr/>
                    <a:lstStyle/>
                    <a:p>
                      <a:r>
                        <a:rPr lang="en-US" b="1" dirty="0"/>
                        <a:t>Description of the person</a:t>
                      </a:r>
                    </a:p>
                  </a:txBody>
                  <a:tcPr/>
                </a:tc>
                <a:tc>
                  <a:txBody>
                    <a:bodyPr/>
                    <a:lstStyle/>
                    <a:p>
                      <a:endParaRPr lang="en-US"/>
                    </a:p>
                  </a:txBody>
                  <a:tcPr/>
                </a:tc>
                <a:extLst>
                  <a:ext uri="{0D108BD9-81ED-4DB2-BD59-A6C34878D82A}">
                    <a16:rowId xmlns:a16="http://schemas.microsoft.com/office/drawing/2014/main" val="3428542538"/>
                  </a:ext>
                </a:extLst>
              </a:tr>
              <a:tr h="1173480">
                <a:tc>
                  <a:txBody>
                    <a:bodyPr/>
                    <a:lstStyle/>
                    <a:p>
                      <a:r>
                        <a:rPr lang="en-US" b="1" dirty="0"/>
                        <a:t>Lyrics</a:t>
                      </a:r>
                      <a:r>
                        <a:rPr lang="en-US" b="1" baseline="0" dirty="0"/>
                        <a:t> or words you can remember that person saying (on any subject)</a:t>
                      </a:r>
                      <a:endParaRPr lang="en-US" b="1" dirty="0"/>
                    </a:p>
                  </a:txBody>
                  <a:tcPr/>
                </a:tc>
                <a:tc>
                  <a:txBody>
                    <a:bodyPr/>
                    <a:lstStyle/>
                    <a:p>
                      <a:endParaRPr lang="en-US"/>
                    </a:p>
                  </a:txBody>
                  <a:tcPr/>
                </a:tc>
                <a:extLst>
                  <a:ext uri="{0D108BD9-81ED-4DB2-BD59-A6C34878D82A}">
                    <a16:rowId xmlns:a16="http://schemas.microsoft.com/office/drawing/2014/main" val="771679165"/>
                  </a:ext>
                </a:extLst>
              </a:tr>
              <a:tr h="1173480">
                <a:tc>
                  <a:txBody>
                    <a:bodyPr/>
                    <a:lstStyle/>
                    <a:p>
                      <a:r>
                        <a:rPr lang="en-US" b="1" dirty="0"/>
                        <a:t>What I wish</a:t>
                      </a:r>
                      <a:r>
                        <a:rPr lang="en-US" b="1" baseline="0" dirty="0"/>
                        <a:t> I could find out now from that person</a:t>
                      </a:r>
                      <a:endParaRPr lang="en-US" b="1" dirty="0"/>
                    </a:p>
                  </a:txBody>
                  <a:tcPr/>
                </a:tc>
                <a:tc>
                  <a:txBody>
                    <a:bodyPr/>
                    <a:lstStyle/>
                    <a:p>
                      <a:endParaRPr lang="en-US" dirty="0"/>
                    </a:p>
                  </a:txBody>
                  <a:tcPr/>
                </a:tc>
                <a:extLst>
                  <a:ext uri="{0D108BD9-81ED-4DB2-BD59-A6C34878D82A}">
                    <a16:rowId xmlns:a16="http://schemas.microsoft.com/office/drawing/2014/main" val="3543191747"/>
                  </a:ext>
                </a:extLst>
              </a:tr>
            </a:tbl>
          </a:graphicData>
        </a:graphic>
      </p:graphicFrame>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788912234"/>
              </p:ext>
            </p:extLst>
          </p:nvPr>
        </p:nvGraphicFramePr>
        <p:xfrm>
          <a:off x="989012" y="457200"/>
          <a:ext cx="10156826" cy="6254246"/>
        </p:xfrm>
        <a:graphic>
          <a:graphicData uri="http://schemas.openxmlformats.org/drawingml/2006/table">
            <a:tbl>
              <a:tblPr firstRow="1" bandRow="1">
                <a:tableStyleId>{BDBED569-4797-4DF1-A0F4-6AAB3CD982D8}</a:tableStyleId>
              </a:tblPr>
              <a:tblGrid>
                <a:gridCol w="5078413">
                  <a:extLst>
                    <a:ext uri="{9D8B030D-6E8A-4147-A177-3AD203B41FA5}">
                      <a16:colId xmlns:a16="http://schemas.microsoft.com/office/drawing/2014/main" val="2968050440"/>
                    </a:ext>
                  </a:extLst>
                </a:gridCol>
                <a:gridCol w="5078413">
                  <a:extLst>
                    <a:ext uri="{9D8B030D-6E8A-4147-A177-3AD203B41FA5}">
                      <a16:colId xmlns:a16="http://schemas.microsoft.com/office/drawing/2014/main" val="121013166"/>
                    </a:ext>
                  </a:extLst>
                </a:gridCol>
              </a:tblGrid>
              <a:tr h="732773">
                <a:tc>
                  <a:txBody>
                    <a:bodyPr/>
                    <a:lstStyle/>
                    <a:p>
                      <a:r>
                        <a:rPr lang="en-US" dirty="0"/>
                        <a:t>What the</a:t>
                      </a:r>
                      <a:r>
                        <a:rPr lang="en-US" baseline="0" dirty="0"/>
                        <a:t> lesson is</a:t>
                      </a:r>
                      <a:endParaRPr lang="en-US" dirty="0"/>
                    </a:p>
                  </a:txBody>
                  <a:tcPr/>
                </a:tc>
                <a:tc>
                  <a:txBody>
                    <a:bodyPr/>
                    <a:lstStyle/>
                    <a:p>
                      <a:r>
                        <a:rPr lang="en-US" dirty="0"/>
                        <a:t>Never</a:t>
                      </a:r>
                      <a:r>
                        <a:rPr lang="en-US" baseline="0" dirty="0"/>
                        <a:t> be afraid to express yourself.</a:t>
                      </a:r>
                      <a:endParaRPr lang="en-US" dirty="0"/>
                    </a:p>
                  </a:txBody>
                  <a:tcPr/>
                </a:tc>
                <a:extLst>
                  <a:ext uri="{0D108BD9-81ED-4DB2-BD59-A6C34878D82A}">
                    <a16:rowId xmlns:a16="http://schemas.microsoft.com/office/drawing/2014/main" val="2430292174"/>
                  </a:ext>
                </a:extLst>
              </a:tr>
              <a:tr h="1709803">
                <a:tc>
                  <a:txBody>
                    <a:bodyPr/>
                    <a:lstStyle/>
                    <a:p>
                      <a:r>
                        <a:rPr lang="en-US" b="1" dirty="0"/>
                        <a:t>Flashback to the lesson</a:t>
                      </a:r>
                    </a:p>
                  </a:txBody>
                  <a:tcPr/>
                </a:tc>
                <a:tc>
                  <a:txBody>
                    <a:bodyPr/>
                    <a:lstStyle/>
                    <a:p>
                      <a:endParaRPr lang="en-US" sz="1800" dirty="0"/>
                    </a:p>
                  </a:txBody>
                  <a:tcPr/>
                </a:tc>
                <a:extLst>
                  <a:ext uri="{0D108BD9-81ED-4DB2-BD59-A6C34878D82A}">
                    <a16:rowId xmlns:a16="http://schemas.microsoft.com/office/drawing/2014/main" val="325492413"/>
                  </a:ext>
                </a:extLst>
              </a:tr>
              <a:tr h="1709803">
                <a:tc>
                  <a:txBody>
                    <a:bodyPr/>
                    <a:lstStyle/>
                    <a:p>
                      <a:r>
                        <a:rPr lang="en-US" b="1" dirty="0"/>
                        <a:t>Description of the person</a:t>
                      </a:r>
                    </a:p>
                  </a:txBody>
                  <a:tcPr/>
                </a:tc>
                <a:tc>
                  <a:txBody>
                    <a:bodyPr/>
                    <a:lstStyle/>
                    <a:p>
                      <a:endParaRPr lang="en-US" sz="1800" dirty="0"/>
                    </a:p>
                  </a:txBody>
                  <a:tcPr/>
                </a:tc>
                <a:extLst>
                  <a:ext uri="{0D108BD9-81ED-4DB2-BD59-A6C34878D82A}">
                    <a16:rowId xmlns:a16="http://schemas.microsoft.com/office/drawing/2014/main" val="3428542538"/>
                  </a:ext>
                </a:extLst>
              </a:tr>
              <a:tr h="1058449">
                <a:tc>
                  <a:txBody>
                    <a:bodyPr/>
                    <a:lstStyle/>
                    <a:p>
                      <a:r>
                        <a:rPr lang="en-US" b="1" dirty="0"/>
                        <a:t>Lyrics</a:t>
                      </a:r>
                      <a:r>
                        <a:rPr lang="en-US" b="1" baseline="0" dirty="0"/>
                        <a:t> or words you can remember that person saying (on any subject)</a:t>
                      </a:r>
                      <a:endParaRPr lang="en-US" b="1" dirty="0"/>
                    </a:p>
                  </a:txBody>
                  <a:tcPr/>
                </a:tc>
                <a:tc>
                  <a:txBody>
                    <a:bodyPr/>
                    <a:lstStyle/>
                    <a:p>
                      <a:endParaRPr lang="en-US" sz="2400" dirty="0"/>
                    </a:p>
                  </a:txBody>
                  <a:tcPr/>
                </a:tc>
                <a:extLst>
                  <a:ext uri="{0D108BD9-81ED-4DB2-BD59-A6C34878D82A}">
                    <a16:rowId xmlns:a16="http://schemas.microsoft.com/office/drawing/2014/main" val="771679165"/>
                  </a:ext>
                </a:extLst>
              </a:tr>
              <a:tr h="732773">
                <a:tc>
                  <a:txBody>
                    <a:bodyPr/>
                    <a:lstStyle/>
                    <a:p>
                      <a:r>
                        <a:rPr lang="en-US" b="1" dirty="0"/>
                        <a:t>What I wish</a:t>
                      </a:r>
                      <a:r>
                        <a:rPr lang="en-US" b="1" baseline="0" dirty="0"/>
                        <a:t> I could find out now from that person</a:t>
                      </a:r>
                      <a:endParaRPr lang="en-US" b="1" dirty="0"/>
                    </a:p>
                  </a:txBody>
                  <a:tcPr/>
                </a:tc>
                <a:tc>
                  <a:txBody>
                    <a:bodyPr/>
                    <a:lstStyle/>
                    <a:p>
                      <a:endParaRPr lang="en-US" dirty="0"/>
                    </a:p>
                  </a:txBody>
                  <a:tcPr/>
                </a:tc>
                <a:extLst>
                  <a:ext uri="{0D108BD9-81ED-4DB2-BD59-A6C34878D82A}">
                    <a16:rowId xmlns:a16="http://schemas.microsoft.com/office/drawing/2014/main" val="3543191747"/>
                  </a:ext>
                </a:extLst>
              </a:tr>
            </a:tbl>
          </a:graphicData>
        </a:graphic>
      </p:graphicFrame>
    </p:spTree>
    <p:extLst>
      <p:ext uri="{BB962C8B-B14F-4D97-AF65-F5344CB8AC3E}">
        <p14:creationId xmlns:p14="http://schemas.microsoft.com/office/powerpoint/2010/main" val="36650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05658177"/>
              </p:ext>
            </p:extLst>
          </p:nvPr>
        </p:nvGraphicFramePr>
        <p:xfrm>
          <a:off x="989012" y="457200"/>
          <a:ext cx="10156826" cy="6254246"/>
        </p:xfrm>
        <a:graphic>
          <a:graphicData uri="http://schemas.openxmlformats.org/drawingml/2006/table">
            <a:tbl>
              <a:tblPr firstRow="1" bandRow="1">
                <a:tableStyleId>{BDBED569-4797-4DF1-A0F4-6AAB3CD982D8}</a:tableStyleId>
              </a:tblPr>
              <a:tblGrid>
                <a:gridCol w="5078413">
                  <a:extLst>
                    <a:ext uri="{9D8B030D-6E8A-4147-A177-3AD203B41FA5}">
                      <a16:colId xmlns:a16="http://schemas.microsoft.com/office/drawing/2014/main" val="2968050440"/>
                    </a:ext>
                  </a:extLst>
                </a:gridCol>
                <a:gridCol w="5078413">
                  <a:extLst>
                    <a:ext uri="{9D8B030D-6E8A-4147-A177-3AD203B41FA5}">
                      <a16:colId xmlns:a16="http://schemas.microsoft.com/office/drawing/2014/main" val="121013166"/>
                    </a:ext>
                  </a:extLst>
                </a:gridCol>
              </a:tblGrid>
              <a:tr h="732773">
                <a:tc>
                  <a:txBody>
                    <a:bodyPr/>
                    <a:lstStyle/>
                    <a:p>
                      <a:r>
                        <a:rPr lang="en-US" dirty="0"/>
                        <a:t>What the</a:t>
                      </a:r>
                      <a:r>
                        <a:rPr lang="en-US" baseline="0" dirty="0"/>
                        <a:t> lesson is</a:t>
                      </a:r>
                      <a:endParaRPr lang="en-US" dirty="0"/>
                    </a:p>
                  </a:txBody>
                  <a:tcPr/>
                </a:tc>
                <a:tc>
                  <a:txBody>
                    <a:bodyPr/>
                    <a:lstStyle/>
                    <a:p>
                      <a:r>
                        <a:rPr lang="en-US" dirty="0"/>
                        <a:t>Never</a:t>
                      </a:r>
                      <a:r>
                        <a:rPr lang="en-US" baseline="0" dirty="0"/>
                        <a:t> be afraid to express yourself.</a:t>
                      </a:r>
                      <a:endParaRPr lang="en-US" dirty="0"/>
                    </a:p>
                  </a:txBody>
                  <a:tcPr/>
                </a:tc>
                <a:extLst>
                  <a:ext uri="{0D108BD9-81ED-4DB2-BD59-A6C34878D82A}">
                    <a16:rowId xmlns:a16="http://schemas.microsoft.com/office/drawing/2014/main" val="2430292174"/>
                  </a:ext>
                </a:extLst>
              </a:tr>
              <a:tr h="1709803">
                <a:tc>
                  <a:txBody>
                    <a:bodyPr/>
                    <a:lstStyle/>
                    <a:p>
                      <a:r>
                        <a:rPr lang="en-US" b="1" dirty="0"/>
                        <a:t>Flashback to the lesson</a:t>
                      </a:r>
                    </a:p>
                  </a:txBody>
                  <a:tcPr/>
                </a:tc>
                <a:tc>
                  <a:txBody>
                    <a:bodyPr/>
                    <a:lstStyle/>
                    <a:p>
                      <a:r>
                        <a:rPr lang="en-US" sz="1800" dirty="0"/>
                        <a:t>I</a:t>
                      </a:r>
                      <a:r>
                        <a:rPr lang="en-US" sz="1800" baseline="0" dirty="0"/>
                        <a:t> was standing in my house after the phone call that my grandfather had passed. My first thought, “I wasn’t able to tell him goodbye.”</a:t>
                      </a:r>
                      <a:endParaRPr lang="en-US" sz="1800" dirty="0"/>
                    </a:p>
                  </a:txBody>
                  <a:tcPr/>
                </a:tc>
                <a:extLst>
                  <a:ext uri="{0D108BD9-81ED-4DB2-BD59-A6C34878D82A}">
                    <a16:rowId xmlns:a16="http://schemas.microsoft.com/office/drawing/2014/main" val="325492413"/>
                  </a:ext>
                </a:extLst>
              </a:tr>
              <a:tr h="1709803">
                <a:tc>
                  <a:txBody>
                    <a:bodyPr/>
                    <a:lstStyle/>
                    <a:p>
                      <a:r>
                        <a:rPr lang="en-US" b="1" dirty="0"/>
                        <a:t>Description of the person</a:t>
                      </a:r>
                    </a:p>
                  </a:txBody>
                  <a:tcPr/>
                </a:tc>
                <a:tc>
                  <a:txBody>
                    <a:bodyPr/>
                    <a:lstStyle/>
                    <a:p>
                      <a:endParaRPr lang="en-US" sz="1800" dirty="0"/>
                    </a:p>
                  </a:txBody>
                  <a:tcPr/>
                </a:tc>
                <a:extLst>
                  <a:ext uri="{0D108BD9-81ED-4DB2-BD59-A6C34878D82A}">
                    <a16:rowId xmlns:a16="http://schemas.microsoft.com/office/drawing/2014/main" val="3428542538"/>
                  </a:ext>
                </a:extLst>
              </a:tr>
              <a:tr h="1058449">
                <a:tc>
                  <a:txBody>
                    <a:bodyPr/>
                    <a:lstStyle/>
                    <a:p>
                      <a:r>
                        <a:rPr lang="en-US" b="1" dirty="0"/>
                        <a:t>Lyrics</a:t>
                      </a:r>
                      <a:r>
                        <a:rPr lang="en-US" b="1" baseline="0" dirty="0"/>
                        <a:t> or words you can remember that person saying (on any subject)</a:t>
                      </a:r>
                      <a:endParaRPr lang="en-US" b="1" dirty="0"/>
                    </a:p>
                  </a:txBody>
                  <a:tcPr/>
                </a:tc>
                <a:tc>
                  <a:txBody>
                    <a:bodyPr/>
                    <a:lstStyle/>
                    <a:p>
                      <a:endParaRPr lang="en-US" sz="2400" dirty="0"/>
                    </a:p>
                  </a:txBody>
                  <a:tcPr/>
                </a:tc>
                <a:extLst>
                  <a:ext uri="{0D108BD9-81ED-4DB2-BD59-A6C34878D82A}">
                    <a16:rowId xmlns:a16="http://schemas.microsoft.com/office/drawing/2014/main" val="771679165"/>
                  </a:ext>
                </a:extLst>
              </a:tr>
              <a:tr h="732773">
                <a:tc>
                  <a:txBody>
                    <a:bodyPr/>
                    <a:lstStyle/>
                    <a:p>
                      <a:r>
                        <a:rPr lang="en-US" b="1" dirty="0"/>
                        <a:t>What I wish</a:t>
                      </a:r>
                      <a:r>
                        <a:rPr lang="en-US" b="1" baseline="0" dirty="0"/>
                        <a:t> I could find out now from that person</a:t>
                      </a:r>
                      <a:endParaRPr lang="en-US" b="1" dirty="0"/>
                    </a:p>
                  </a:txBody>
                  <a:tcPr/>
                </a:tc>
                <a:tc>
                  <a:txBody>
                    <a:bodyPr/>
                    <a:lstStyle/>
                    <a:p>
                      <a:endParaRPr lang="en-US" dirty="0"/>
                    </a:p>
                  </a:txBody>
                  <a:tcPr/>
                </a:tc>
                <a:extLst>
                  <a:ext uri="{0D108BD9-81ED-4DB2-BD59-A6C34878D82A}">
                    <a16:rowId xmlns:a16="http://schemas.microsoft.com/office/drawing/2014/main" val="3543191747"/>
                  </a:ext>
                </a:extLst>
              </a:tr>
            </a:tbl>
          </a:graphicData>
        </a:graphic>
      </p:graphicFrame>
    </p:spTree>
    <p:extLst>
      <p:ext uri="{BB962C8B-B14F-4D97-AF65-F5344CB8AC3E}">
        <p14:creationId xmlns:p14="http://schemas.microsoft.com/office/powerpoint/2010/main" val="78173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51345</TotalTime>
  <Words>1064</Words>
  <Application>Microsoft Office PowerPoint</Application>
  <PresentationFormat>Custom</PresentationFormat>
  <Paragraphs>88</Paragraphs>
  <Slides>18</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Class open house presentation</vt:lpstr>
      <vt:lpstr>TRIBUTE TO THE PERSON WHO TAUGHT ME SOMETHING</vt:lpstr>
      <vt:lpstr>WHO AM I?</vt:lpstr>
      <vt:lpstr>GOAL</vt:lpstr>
      <vt:lpstr>HOW WE WILL LEARN</vt:lpstr>
      <vt:lpstr>WHO IS IN THE “ART”MOSPHERE?</vt:lpstr>
      <vt:lpstr>What is an important life lesson you’ve learned?</vt:lpstr>
      <vt:lpstr>PowerPoint Presentation</vt:lpstr>
      <vt:lpstr>PowerPoint Presentation</vt:lpstr>
      <vt:lpstr>PowerPoint Presentation</vt:lpstr>
      <vt:lpstr>PowerPoint Presentation</vt:lpstr>
      <vt:lpstr>PowerPoint Presentation</vt:lpstr>
      <vt:lpstr>PowerPoint Presentation</vt:lpstr>
      <vt:lpstr>My Example</vt:lpstr>
      <vt:lpstr>Thick Description: Add an Object</vt:lpstr>
      <vt:lpstr>Thick Description: What is an object that reminds you of your person?</vt:lpstr>
      <vt:lpstr>Where’s The Beef?</vt:lpstr>
      <vt:lpstr>                 PAIR SHARE</vt:lpstr>
      <vt:lpstr>Closure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TRIBUTE TO THE PERSON WHO TAUGHT ME SOMETHING</dc:title>
  <dc:creator>Cook, Derek J</dc:creator>
  <cp:lastModifiedBy>Cook, Derek J</cp:lastModifiedBy>
  <cp:revision>20</cp:revision>
  <dcterms:created xsi:type="dcterms:W3CDTF">2017-10-10T19:34:15Z</dcterms:created>
  <dcterms:modified xsi:type="dcterms:W3CDTF">2017-12-07T16:09:29Z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