
<file path=[Content_Types].xml><?xml version="1.0" encoding="utf-8"?>
<Types xmlns="http://schemas.openxmlformats.org/package/2006/content-types">
  <Default Extension="png" ContentType="image/png"/>
  <Default Extension="jpg&amp;ehk=" ContentType="image/jpeg"/>
  <Default Extension="jpg&amp;ehk=I5UQdHPrXcx9cj2sm3MyrA&amp;r=0&amp;pid=OfficeInsert" ContentType="image/jpeg"/>
  <Default Extension="jpg&amp;ehk=FkALlh1LWpj" ContentType="image/jpeg"/>
  <Default Extension="jpeg" ContentType="image/jpeg"/>
  <Default Extension="rels" ContentType="application/vnd.openxmlformats-package.relationships+xml"/>
  <Default Extension="xml" ContentType="application/xml"/>
  <Default Extension="png&amp;ehk=4cNgRVZL" ContentType="image/png"/>
  <Default Extension="png&amp;ehk=oKzgxaNDj2Nig9h5JFN7" ContentType="image/png"/>
  <Default Extension="jpg&amp;ehk=8eD7" ContentType="image/jpeg"/>
  <Default Extension="jpg&amp;ehk=bbfiW8u" ContentType="image/jpeg"/>
  <Default Extension="png&amp;ehk=CW8O5ZgYejdk" ContentType="image/png"/>
  <Default Extension="jpg" ContentType="image/jpeg"/>
  <Default Extension="jpg&amp;ehk=1EAtsKQP82ElNoCAaozotg&amp;r=0&amp;pid=OfficeInsert" ContentType="image/jpeg"/>
  <Default Extension="jpeg&amp;ehk=gKzonEj6AM9NewPIYzNtLQ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62" r:id="rId3"/>
    <p:sldId id="257" r:id="rId4"/>
    <p:sldId id="265" r:id="rId5"/>
    <p:sldId id="266" r:id="rId6"/>
    <p:sldId id="260" r:id="rId7"/>
    <p:sldId id="258" r:id="rId8"/>
    <p:sldId id="263" r:id="rId9"/>
    <p:sldId id="259" r:id="rId10"/>
    <p:sldId id="26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B8"/>
    <a:srgbClr val="5E0009"/>
    <a:srgbClr val="425563"/>
    <a:srgbClr val="32576D"/>
    <a:srgbClr val="406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7"/>
    <p:restoredTop sz="94631"/>
  </p:normalViewPr>
  <p:slideViewPr>
    <p:cSldViewPr snapToGrid="0" snapToObjects="1">
      <p:cViewPr varScale="1">
        <p:scale>
          <a:sx n="67" d="100"/>
          <a:sy n="67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477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484632" y="1839599"/>
            <a:ext cx="4733878" cy="268974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45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4632" y="5251610"/>
            <a:ext cx="5942097" cy="11390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93478" y="4821483"/>
            <a:ext cx="571919" cy="13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93479" y="0"/>
            <a:ext cx="1223360" cy="908136"/>
            <a:chOff x="493479" y="0"/>
            <a:chExt cx="1223360" cy="908136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15" name="Rectangle 14"/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80" y="672499"/>
              <a:ext cx="1217459" cy="235637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4798242" y="1146177"/>
            <a:ext cx="4345757" cy="57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4798242" y="1146177"/>
            <a:ext cx="4345757" cy="5711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1" y="6464675"/>
            <a:ext cx="1217459" cy="23563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541048" y="2597706"/>
            <a:ext cx="2632030" cy="1696523"/>
            <a:chOff x="2057401" y="2085035"/>
            <a:chExt cx="3672938" cy="2367460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1" y="2472010"/>
              <a:ext cx="3045660" cy="169686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>
              <a:off x="5617913" y="2085035"/>
              <a:ext cx="112426" cy="23674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21" y="2522290"/>
            <a:ext cx="2846249" cy="19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8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4798242" y="1146177"/>
            <a:ext cx="4345757" cy="5711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02165" y="682284"/>
            <a:ext cx="6209531" cy="100840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02165" y="1825626"/>
            <a:ext cx="6209531" cy="3311512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 userDrawn="1">
            <p:ph type="sldNum" sz="quarter" idx="13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2165" y="5945591"/>
            <a:ext cx="1223360" cy="912409"/>
            <a:chOff x="493479" y="-365405"/>
            <a:chExt cx="1223360" cy="91240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19" name="Rectangle 18"/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80" y="-365405"/>
              <a:ext cx="1217459" cy="235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752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493479" y="0"/>
            <a:ext cx="1223360" cy="908136"/>
            <a:chOff x="493479" y="0"/>
            <a:chExt cx="1223360" cy="908136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16" name="Rectangle 15"/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80" y="672499"/>
              <a:ext cx="1217459" cy="235637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4798242" y="1146177"/>
            <a:ext cx="4345757" cy="5711823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493478" y="4821483"/>
            <a:ext cx="571919" cy="13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196" y="1857372"/>
            <a:ext cx="5795888" cy="2645459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4633" y="5228303"/>
            <a:ext cx="5815451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94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4798242" y="1146177"/>
            <a:ext cx="4345757" cy="5711823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02165" y="5945591"/>
            <a:ext cx="1223360" cy="912409"/>
            <a:chOff x="493479" y="-365405"/>
            <a:chExt cx="1223360" cy="91240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17" name="Rectangle 16"/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80" y="-365405"/>
              <a:ext cx="1217459" cy="2356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682284"/>
            <a:ext cx="8216456" cy="10084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825626"/>
            <a:ext cx="4030218" cy="33115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4071938" cy="33115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9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4798242" y="1146177"/>
            <a:ext cx="4345757" cy="571182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02165" y="5945591"/>
            <a:ext cx="1223360" cy="912409"/>
            <a:chOff x="493479" y="-365405"/>
            <a:chExt cx="1223360" cy="912409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19" name="Rectangle 18"/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80" y="-365405"/>
              <a:ext cx="1217459" cy="235637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867" y="1690688"/>
            <a:ext cx="4012315" cy="66391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" y="2505076"/>
            <a:ext cx="4013550" cy="30576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90688"/>
            <a:ext cx="3994743" cy="6621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994743" cy="30576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84632" y="682284"/>
            <a:ext cx="8139262" cy="10084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30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4798242" y="1146177"/>
            <a:ext cx="4345757" cy="5711823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502165" y="5945591"/>
            <a:ext cx="1223360" cy="912409"/>
            <a:chOff x="493479" y="-365405"/>
            <a:chExt cx="1223360" cy="91240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14" name="Rectangle 13"/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80" y="-365405"/>
              <a:ext cx="1217459" cy="2356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1" y="682284"/>
            <a:ext cx="7866042" cy="10084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96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4798242" y="1146177"/>
            <a:ext cx="4345757" cy="571182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502165" y="5945591"/>
            <a:ext cx="1223360" cy="912409"/>
            <a:chOff x="493479" y="-365405"/>
            <a:chExt cx="1223360" cy="912409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13" name="Rectangle 12"/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80" y="-365405"/>
              <a:ext cx="1217459" cy="235637"/>
            </a:xfrm>
            <a:prstGeom prst="rect">
              <a:avLst/>
            </a:prstGeom>
          </p:spPr>
        </p:pic>
      </p:grp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59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4798242" y="1146177"/>
            <a:ext cx="4345757" cy="5711823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02165" y="5945591"/>
            <a:ext cx="1223360" cy="912409"/>
            <a:chOff x="493479" y="-365405"/>
            <a:chExt cx="1223360" cy="912409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18" name="Rectangle 17"/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80" y="-365405"/>
              <a:ext cx="1217459" cy="235637"/>
            </a:xfrm>
            <a:prstGeom prst="rect">
              <a:avLst/>
            </a:prstGeom>
          </p:spPr>
        </p:pic>
      </p:grpSp>
      <p:sp>
        <p:nvSpPr>
          <p:cNvPr id="2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28" y="689317"/>
            <a:ext cx="3081191" cy="1368083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828" y="2057401"/>
            <a:ext cx="3081191" cy="3505346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3867150" y="688976"/>
            <a:ext cx="4648200" cy="5172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6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4798242" y="1146177"/>
            <a:ext cx="4345757" cy="5711823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02165" y="5945591"/>
            <a:ext cx="1223360" cy="912409"/>
            <a:chOff x="493479" y="-365405"/>
            <a:chExt cx="1223360" cy="91240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17" name="Rectangle 16"/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80" y="-365405"/>
              <a:ext cx="1217459" cy="235637"/>
            </a:xfrm>
            <a:prstGeom prst="rect">
              <a:avLst/>
            </a:prstGeom>
          </p:spPr>
        </p:pic>
      </p:grp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29" y="689317"/>
            <a:ext cx="3081191" cy="1368083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829" y="2057401"/>
            <a:ext cx="3081191" cy="3505347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867150" y="688976"/>
            <a:ext cx="4648200" cy="5172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97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8979" y="682284"/>
            <a:ext cx="7866042" cy="10084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825626"/>
            <a:ext cx="7866042" cy="3921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8342" y="6004389"/>
            <a:ext cx="6866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1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5E0009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3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flyingturtle/7082372375" TargetMode="External"/><Relationship Id="rId2" Type="http://schemas.openxmlformats.org/officeDocument/2006/relationships/image" Target="../media/image5.jpg&amp;ehk=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rsdee.wikispaces.com/Friendship+Report" TargetMode="External"/><Relationship Id="rId2" Type="http://schemas.openxmlformats.org/officeDocument/2006/relationships/image" Target="../media/image19.jpg&amp;ehk=FkALlh1LWpj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&amp;ehk=CW8O5ZgYejdk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andenvironment1.blogspot.com/p/food-1st-year.html" TargetMode="External"/><Relationship Id="rId2" Type="http://schemas.openxmlformats.org/officeDocument/2006/relationships/image" Target="../media/image8.jpg&amp;ehk=bbfiW8u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&amp;ehk=4cNgRVZ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wwgrosser.wikispaces.com/memory" TargetMode="External"/><Relationship Id="rId2" Type="http://schemas.openxmlformats.org/officeDocument/2006/relationships/image" Target="../media/image10.jpg&amp;ehk=1EAtsKQP82ElNoCAaozotg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&amp;ehk=oKzgxaNDj2Nig9h5JFN7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s://virtualme2012.wikispaces.com/" TargetMode="External"/><Relationship Id="rId2" Type="http://schemas.openxmlformats.org/officeDocument/2006/relationships/hyperlink" Target="http://www.vecteezy.com/organic/88518-organic-lightbulb-vec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&amp;ehk=8eD7"/><Relationship Id="rId5" Type="http://schemas.openxmlformats.org/officeDocument/2006/relationships/hyperlink" Target="http://www.dailyclipart.net/clipart/category/flower-clip-art/" TargetMode="External"/><Relationship Id="rId4" Type="http://schemas.openxmlformats.org/officeDocument/2006/relationships/image" Target="../media/image13.jpg&amp;ehk=I5UQdHPrXcx9cj2sm3MyrA&amp;r=0&amp;pid=OfficeInser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hersonmath.com/2014_10_01_archive.html" TargetMode="External"/><Relationship Id="rId2" Type="http://schemas.openxmlformats.org/officeDocument/2006/relationships/image" Target="../media/image15.jpeg&amp;ehk=gKzonEj6AM9NewPIYzNtLQ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Insight Garden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Presented by Megan Rogers </a:t>
            </a:r>
          </a:p>
          <a:p>
            <a:r>
              <a:rPr lang="en-US" dirty="0"/>
              <a:t>Ozarks Writing Project </a:t>
            </a:r>
          </a:p>
          <a:p>
            <a:r>
              <a:rPr lang="en-US" dirty="0"/>
              <a:t>December 8, 2017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EF504-81C6-40CF-AD2A-C9F007CB5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0520" y="312817"/>
            <a:ext cx="4084722" cy="316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88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4DCD-B97F-4450-B730-FC4D78A8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Pair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BDE-CF10-4B5E-8A3D-98946ED24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8942C-A5DE-4B2E-963E-45B73B5F8A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C8308-17F8-46A8-B9B8-8F763EDC2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17309" y="4944040"/>
            <a:ext cx="3694387" cy="1913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2E0857-C91D-49BB-BF78-116A23AF91BD}"/>
              </a:ext>
            </a:extLst>
          </p:cNvPr>
          <p:cNvSpPr txBox="1"/>
          <p:nvPr/>
        </p:nvSpPr>
        <p:spPr>
          <a:xfrm>
            <a:off x="723331" y="1628434"/>
            <a:ext cx="66737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Rise your hand again and find a new high five partner.</a:t>
            </a:r>
          </a:p>
          <a:p>
            <a:endParaRPr lang="en-US" sz="2000" dirty="0"/>
          </a:p>
          <a:p>
            <a:r>
              <a:rPr lang="en-US" sz="2000" dirty="0"/>
              <a:t>This time, share a small piece of your writing with them. A sentence or two or even a word that amuses you. Share what is comfortable for you! </a:t>
            </a:r>
          </a:p>
          <a:p>
            <a:r>
              <a:rPr lang="en-US" sz="2000" dirty="0"/>
              <a:t>We will do this for 10 minutes. </a:t>
            </a:r>
          </a:p>
          <a:p>
            <a:endParaRPr lang="en-US" sz="2000" dirty="0"/>
          </a:p>
          <a:p>
            <a:r>
              <a:rPr lang="en-US" sz="2000" dirty="0"/>
              <a:t>Partners may share feedback </a:t>
            </a:r>
            <a:r>
              <a:rPr lang="en-US" sz="2000"/>
              <a:t>if they </a:t>
            </a:r>
            <a:r>
              <a:rPr lang="en-US" sz="2000" dirty="0"/>
              <a:t>wish </a:t>
            </a:r>
          </a:p>
          <a:p>
            <a:endParaRPr lang="en-US" sz="2000" dirty="0"/>
          </a:p>
          <a:p>
            <a:r>
              <a:rPr lang="en-US" sz="2000" dirty="0"/>
              <a:t>Be respectful! Thank your partner for sharing!</a:t>
            </a:r>
          </a:p>
        </p:txBody>
      </p:sp>
    </p:spTree>
    <p:extLst>
      <p:ext uri="{BB962C8B-B14F-4D97-AF65-F5344CB8AC3E}">
        <p14:creationId xmlns:p14="http://schemas.microsoft.com/office/powerpoint/2010/main" val="331588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BA11-F91D-47BC-9CCE-B56C3772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5A8C-53B3-48EC-8CDD-F72AE906F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For the remaining 5 minutes, consider these </a:t>
            </a:r>
          </a:p>
          <a:p>
            <a:pPr marL="0" indent="0">
              <a:buNone/>
            </a:pPr>
            <a:r>
              <a:rPr lang="en-US" dirty="0"/>
              <a:t>questions: </a:t>
            </a:r>
          </a:p>
          <a:p>
            <a:pPr marL="0" indent="0">
              <a:buNone/>
            </a:pPr>
            <a:r>
              <a:rPr lang="en-US" dirty="0"/>
              <a:t>Are you proud of your writing?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you expand this piece if you wanted to?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did you learn from this Insight Garden Experience?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2056E-8283-4B82-99ED-6D48EF3309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CD636F-A094-493E-8C62-381F893C9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24" y="200025"/>
            <a:ext cx="3193576" cy="22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1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9FD6-8962-481B-B84D-11F2D5FB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Salutations!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8E96-4EB4-4697-ABB4-23BC06881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name is Megan Rogers and I am an English Education major with a minor in Creative Writing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2E52D-3D69-49B2-B18D-D57B1D210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86" y="1825626"/>
            <a:ext cx="2112814" cy="24775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5B6FB-03AC-4C05-B328-3A9F04354A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A person standing in front of a mirror posing for the camera&#10;&#10;Description generated with very high confidence">
            <a:extLst>
              <a:ext uri="{FF2B5EF4-FFF2-40B4-BE49-F238E27FC236}">
                <a16:creationId xmlns:a16="http://schemas.microsoft.com/office/drawing/2014/main" id="{F52D12DF-749F-40E0-A42D-694ECA538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420" y="2898626"/>
            <a:ext cx="3259286" cy="32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7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9F9C-BF63-4C17-B46D-44DE0CAF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6" y="42784"/>
            <a:ext cx="6209531" cy="1008405"/>
          </a:xfrm>
        </p:spPr>
        <p:txBody>
          <a:bodyPr/>
          <a:lstStyle/>
          <a:p>
            <a:r>
              <a:rPr lang="en-US" dirty="0"/>
              <a:t>Getting to Know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F9871-682D-40DA-809C-4FA7EA8D01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C757E-F8B8-4EEB-AB0B-0932262F14C7}"/>
              </a:ext>
            </a:extLst>
          </p:cNvPr>
          <p:cNvSpPr txBox="1"/>
          <p:nvPr/>
        </p:nvSpPr>
        <p:spPr>
          <a:xfrm>
            <a:off x="397042" y="2165684"/>
            <a:ext cx="64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BB7083-63BF-4F0C-A474-1E2B17EC49E5}"/>
              </a:ext>
            </a:extLst>
          </p:cNvPr>
          <p:cNvSpPr txBox="1"/>
          <p:nvPr/>
        </p:nvSpPr>
        <p:spPr>
          <a:xfrm>
            <a:off x="907726" y="838256"/>
            <a:ext cx="552661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Please rise a hand and search the room for another student that you do not know who also has their hand up. Give them a high-five and answer these questions: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Name?</a:t>
            </a:r>
          </a:p>
          <a:p>
            <a:endParaRPr lang="en-US" sz="2000" dirty="0"/>
          </a:p>
          <a:p>
            <a:r>
              <a:rPr lang="en-US" sz="2000" dirty="0"/>
              <a:t>What school do you attend? </a:t>
            </a:r>
          </a:p>
          <a:p>
            <a:endParaRPr lang="en-US" sz="2000" dirty="0"/>
          </a:p>
          <a:p>
            <a:r>
              <a:rPr lang="en-US" sz="2000" dirty="0"/>
              <a:t>When you were a kid, what did you want to be when you grew up?</a:t>
            </a:r>
          </a:p>
          <a:p>
            <a:endParaRPr lang="en-US" sz="2000" dirty="0"/>
          </a:p>
          <a:p>
            <a:r>
              <a:rPr lang="en-US" sz="2000" dirty="0"/>
              <a:t>Or</a:t>
            </a:r>
          </a:p>
          <a:p>
            <a:endParaRPr lang="en-US" sz="2400" dirty="0"/>
          </a:p>
          <a:p>
            <a:r>
              <a:rPr lang="en-US" sz="2000" dirty="0"/>
              <a:t>If you had an endless supply of any food, what would you get? </a:t>
            </a:r>
          </a:p>
          <a:p>
            <a:endParaRPr lang="en-US" sz="24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452CBD-A098-4786-995D-5ABCD9E4B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89453" y="5781074"/>
            <a:ext cx="1371600" cy="1076926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27C523-9C55-43F8-91A8-328805176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706" y="461375"/>
            <a:ext cx="2072418" cy="24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9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93CA-094C-43F8-B5DD-D064E562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0E1F8-CE61-4AB2-9429-22032667E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65" y="1825626"/>
            <a:ext cx="7098785" cy="44037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will be able to write on the inspirations they have gathered from observing everyday items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Students will be able to discover writing preferences through their own interpretations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19359-6ACE-419D-9B6A-EA5B39FE96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4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20DB-7F66-4EA2-AAB5-AF9E12D5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107A9-3418-4559-A9DE-5A0044A85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What is an Insight Garden? </a:t>
            </a:r>
          </a:p>
          <a:p>
            <a:r>
              <a:rPr lang="en-US" dirty="0"/>
              <a:t>Gather Insight from Articles </a:t>
            </a:r>
          </a:p>
          <a:p>
            <a:r>
              <a:rPr lang="en-US" dirty="0"/>
              <a:t>Writing Time </a:t>
            </a:r>
          </a:p>
          <a:p>
            <a:r>
              <a:rPr lang="en-US" dirty="0"/>
              <a:t>Pair Share </a:t>
            </a:r>
          </a:p>
          <a:p>
            <a:r>
              <a:rPr lang="en-US" dirty="0"/>
              <a:t>Closure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BE1DE-1645-4E19-B060-11029ABFCC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8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2FE4-32A1-4D31-B8BA-051308F3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What is an Insight Garden?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00D009-552E-41C5-B7B8-D7F9E777F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29690" y="1570349"/>
            <a:ext cx="1433202" cy="16946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E7EC9-59B1-4AC8-B3D7-9AF461C7CA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2B54E-DD33-40F4-B696-A57C7A3C1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690" y="3481382"/>
            <a:ext cx="1914310" cy="33104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B8E597-AFD8-4FA6-B585-4A1D87AC674C}"/>
              </a:ext>
            </a:extLst>
          </p:cNvPr>
          <p:cNvSpPr txBox="1"/>
          <p:nvPr/>
        </p:nvSpPr>
        <p:spPr>
          <a:xfrm>
            <a:off x="410965" y="1997242"/>
            <a:ext cx="639193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purpose of this exercise is to find inspiration from everyday and ordinary items</a:t>
            </a:r>
          </a:p>
          <a:p>
            <a:endParaRPr lang="en-US" sz="2800" dirty="0"/>
          </a:p>
          <a:p>
            <a:r>
              <a:rPr lang="en-US" sz="2800" dirty="0"/>
              <a:t>By gathering and examining these items, we hope you can create something truly unique!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6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E8FF-C942-4368-8120-33A5D72B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98" y="682284"/>
            <a:ext cx="6209531" cy="1008405"/>
          </a:xfrm>
        </p:spPr>
        <p:txBody>
          <a:bodyPr/>
          <a:lstStyle/>
          <a:p>
            <a:r>
              <a:rPr lang="en-US" dirty="0"/>
              <a:t>Gathering Insight from Articles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F48EC-AF9C-4614-B1E6-FFFCCD4F6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65" y="1825626"/>
            <a:ext cx="8377140" cy="331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We’ll start with that station you are seated at.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items immediately grab your attention?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Write your thoughts, feelings, senses, and observations about these items!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Do this until you hear the timer sound. This means it’s time </a:t>
            </a:r>
          </a:p>
          <a:p>
            <a:pPr marL="0" indent="0">
              <a:buNone/>
            </a:pPr>
            <a:r>
              <a:rPr lang="en-US" sz="2000" dirty="0"/>
              <a:t>for you to rotate to the next table.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8D481-8E06-4238-B307-5892495842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CF703-DF0F-4877-9606-B4EED26C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68" y="336026"/>
            <a:ext cx="1273759" cy="13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00E9-49DC-4057-914A-AA55D8D5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the Garden Grow!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0E5F6-75A4-4449-B332-5D5A075FB1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EDF4A-9683-4385-A87F-FF502E3F0C44}"/>
              </a:ext>
            </a:extLst>
          </p:cNvPr>
          <p:cNvSpPr txBox="1"/>
          <p:nvPr/>
        </p:nvSpPr>
        <p:spPr>
          <a:xfrm flipH="1">
            <a:off x="805688" y="19166647"/>
            <a:ext cx="457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www.vecteezy.com/organic/88518-organic-lightbulb-vecto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359B53-DB3E-4019-92DA-4566C036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65" y="1825626"/>
            <a:ext cx="8121728" cy="3311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continue to rotate tables for 15 minutes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While rotating and observing, keep these questions in mind: </a:t>
            </a:r>
          </a:p>
          <a:p>
            <a:r>
              <a:rPr lang="en-US" dirty="0"/>
              <a:t>How do this items connect with your own life experiences or with someone else’s life experiences? </a:t>
            </a:r>
          </a:p>
          <a:p>
            <a:r>
              <a:rPr lang="en-US" dirty="0"/>
              <a:t>Or how can you connect these items to a fictional piece you enjoy?</a:t>
            </a:r>
          </a:p>
          <a:p>
            <a:r>
              <a:rPr lang="en-US" dirty="0"/>
              <a:t>How can you view these items in a new light?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71C83C-A813-48FB-A35A-44BACA8E1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63029" y="5198289"/>
            <a:ext cx="1100003" cy="1659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848FE4-AA5B-4C8C-912B-437F7C6F3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89226" y="165914"/>
            <a:ext cx="1535089" cy="239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2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238F-2D67-4043-8CC7-78100061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Time to write!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60E17D-64BC-4B3F-8537-3D6BB3074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09006" y="177382"/>
            <a:ext cx="2223329" cy="15188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25D2E-EB76-46A4-B089-A9A3EBAA58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E35F6-9435-403F-98F7-27276293A4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48" t="16871" r="10285" b="13708"/>
          <a:stretch/>
        </p:blipFill>
        <p:spPr>
          <a:xfrm>
            <a:off x="3355276" y="4459913"/>
            <a:ext cx="2487125" cy="2214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CC34F8-D6B8-467B-AF3B-96B17DA877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73" b="14166"/>
          <a:stretch/>
        </p:blipFill>
        <p:spPr>
          <a:xfrm>
            <a:off x="4759427" y="1982307"/>
            <a:ext cx="2957199" cy="2185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67D81-E8C7-46E3-B9CB-72803C1A7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190" y="1690689"/>
            <a:ext cx="3424238" cy="24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72218"/>
      </p:ext>
    </p:extLst>
  </p:cSld>
  <p:clrMapOvr>
    <a:masterClrMapping/>
  </p:clrMapOvr>
</p:sld>
</file>

<file path=ppt/theme/theme1.xml><?xml version="1.0" encoding="utf-8"?>
<a:theme xmlns:a="http://schemas.openxmlformats.org/drawingml/2006/main" name="Spirit">
  <a:themeElements>
    <a:clrScheme name="Spirit">
      <a:dk1>
        <a:srgbClr val="000000"/>
      </a:dk1>
      <a:lt1>
        <a:srgbClr val="FFFFFF"/>
      </a:lt1>
      <a:dk2>
        <a:srgbClr val="425563"/>
      </a:dk2>
      <a:lt2>
        <a:srgbClr val="BFCED6"/>
      </a:lt2>
      <a:accent1>
        <a:srgbClr val="5E0009"/>
      </a:accent1>
      <a:accent2>
        <a:srgbClr val="EB002B"/>
      </a:accent2>
      <a:accent3>
        <a:srgbClr val="0093B2"/>
      </a:accent3>
      <a:accent4>
        <a:srgbClr val="CFB500"/>
      </a:accent4>
      <a:accent5>
        <a:srgbClr val="AF1685"/>
      </a:accent5>
      <a:accent6>
        <a:srgbClr val="E35205"/>
      </a:accent6>
      <a:hlink>
        <a:srgbClr val="5E0009"/>
      </a:hlink>
      <a:folHlink>
        <a:srgbClr val="5E0009"/>
      </a:folHlink>
    </a:clrScheme>
    <a:fontScheme name="Spir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pirit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spirit-light-standard" id="{42D4299A-F8A7-1343-B7A7-E8BFCE36566E}" vid="{EAC881BA-3396-BA45-B46E-765BBBD922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spirit-light-standard</Template>
  <TotalTime>482</TotalTime>
  <Words>450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Spirit</vt:lpstr>
      <vt:lpstr>The Insight Garden</vt:lpstr>
      <vt:lpstr>Salutations!</vt:lpstr>
      <vt:lpstr>Getting to Know You!</vt:lpstr>
      <vt:lpstr>Goals and Objectives </vt:lpstr>
      <vt:lpstr>Agenda </vt:lpstr>
      <vt:lpstr>Just What is an Insight Garden? </vt:lpstr>
      <vt:lpstr>Gathering Insight from Articles  </vt:lpstr>
      <vt:lpstr>Let the Garden Grow!</vt:lpstr>
      <vt:lpstr> Time to write! </vt:lpstr>
      <vt:lpstr>Pair Share</vt:lpstr>
      <vt:lpstr>Closure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 Garden </dc:title>
  <dc:creator>M Rogers</dc:creator>
  <cp:lastModifiedBy>Megan</cp:lastModifiedBy>
  <cp:revision>49</cp:revision>
  <cp:lastPrinted>2016-06-23T14:22:09Z</cp:lastPrinted>
  <dcterms:created xsi:type="dcterms:W3CDTF">2017-11-13T22:58:17Z</dcterms:created>
  <dcterms:modified xsi:type="dcterms:W3CDTF">2017-12-06T23:20:43Z</dcterms:modified>
</cp:coreProperties>
</file>