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5" r:id="rId6"/>
    <p:sldId id="263" r:id="rId7"/>
    <p:sldId id="260" r:id="rId8"/>
    <p:sldId id="261" r:id="rId9"/>
    <p:sldId id="262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A4B8"/>
    <a:srgbClr val="5E0009"/>
    <a:srgbClr val="425563"/>
    <a:srgbClr val="32576D"/>
    <a:srgbClr val="406A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1"/>
  </p:normalViewPr>
  <p:slideViewPr>
    <p:cSldViewPr snapToGrid="0" snapToObjects="1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7" d="100"/>
          <a:sy n="137" d="100"/>
        </p:scale>
        <p:origin x="477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BF3DD-24B8-9D40-ABEB-B4A0E772B6FC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5C634-AB7C-E047-B961-FC16FF4C0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34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85" y="841666"/>
            <a:ext cx="1424289" cy="275668"/>
          </a:xfrm>
          <a:prstGeom prst="rect">
            <a:avLst/>
          </a:prstGeom>
        </p:spPr>
      </p:pic>
      <p:grpSp>
        <p:nvGrpSpPr>
          <p:cNvPr id="28" name="Group 27"/>
          <p:cNvGrpSpPr/>
          <p:nvPr userDrawn="1"/>
        </p:nvGrpSpPr>
        <p:grpSpPr>
          <a:xfrm>
            <a:off x="690791" y="-7941"/>
            <a:ext cx="1459480" cy="652581"/>
            <a:chOff x="3098864" y="8703393"/>
            <a:chExt cx="1939054" cy="867014"/>
          </a:xfrm>
          <a:solidFill>
            <a:schemeClr val="accent2"/>
          </a:solidFill>
        </p:grpSpPr>
        <p:sp>
          <p:nvSpPr>
            <p:cNvPr id="30" name="Rectangle 29"/>
            <p:cNvSpPr/>
            <p:nvPr userDrawn="1"/>
          </p:nvSpPr>
          <p:spPr>
            <a:xfrm rot="5400000">
              <a:off x="2854333" y="8947924"/>
              <a:ext cx="867014" cy="3779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 rot="5400000">
              <a:off x="3634884" y="8947924"/>
              <a:ext cx="867014" cy="3779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/>
            </a:p>
          </p:txBody>
        </p:sp>
        <p:sp>
          <p:nvSpPr>
            <p:cNvPr id="32" name="Rectangle 31"/>
            <p:cNvSpPr/>
            <p:nvPr userDrawn="1"/>
          </p:nvSpPr>
          <p:spPr>
            <a:xfrm rot="5400000">
              <a:off x="4415435" y="8947924"/>
              <a:ext cx="867014" cy="3779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" r="62148" b="52721"/>
          <a:stretch/>
        </p:blipFill>
        <p:spPr>
          <a:xfrm>
            <a:off x="6958013" y="-21265"/>
            <a:ext cx="5233988" cy="6879265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 userDrawn="1">
            <p:ph type="title" hasCustomPrompt="1"/>
          </p:nvPr>
        </p:nvSpPr>
        <p:spPr>
          <a:xfrm>
            <a:off x="646176" y="1839599"/>
            <a:ext cx="6311837" cy="2689746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lnSpc>
                <a:spcPct val="90000"/>
              </a:lnSpc>
              <a:defRPr sz="6000" b="1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46176" y="5251610"/>
            <a:ext cx="7922796" cy="11390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657970" y="4821482"/>
            <a:ext cx="762559" cy="1379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626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" r="62148" b="52721"/>
          <a:stretch/>
        </p:blipFill>
        <p:spPr>
          <a:xfrm>
            <a:off x="6958013" y="-21265"/>
            <a:ext cx="5233988" cy="68792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21" y="6242080"/>
            <a:ext cx="1424289" cy="275668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1498524" y="6335186"/>
            <a:ext cx="5349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2057401" y="2085035"/>
            <a:ext cx="3672938" cy="2367460"/>
            <a:chOff x="2057401" y="2085035"/>
            <a:chExt cx="3672938" cy="2367460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401" y="2472010"/>
              <a:ext cx="3045660" cy="1696868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 userDrawn="1"/>
          </p:nvSpPr>
          <p:spPr>
            <a:xfrm>
              <a:off x="5617913" y="2085035"/>
              <a:ext cx="112426" cy="23674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191" y="1956443"/>
            <a:ext cx="4027549" cy="269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783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" r="62148" b="52721"/>
          <a:stretch/>
        </p:blipFill>
        <p:spPr>
          <a:xfrm>
            <a:off x="6958013" y="-21265"/>
            <a:ext cx="5233988" cy="6879265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690791" y="5780854"/>
            <a:ext cx="1459481" cy="1077146"/>
            <a:chOff x="690791" y="5780854"/>
            <a:chExt cx="1459481" cy="1077146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385" y="5780854"/>
              <a:ext cx="1424289" cy="275668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 userDrawn="1"/>
          </p:nvSpPr>
          <p:spPr>
            <a:xfrm rot="5400000">
              <a:off x="506738" y="6389472"/>
              <a:ext cx="652581" cy="2844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 rot="5400000">
              <a:off x="1094241" y="6389472"/>
              <a:ext cx="652581" cy="2844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 rot="5400000">
              <a:off x="1681743" y="6389472"/>
              <a:ext cx="652581" cy="2844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69553" y="682283"/>
            <a:ext cx="8279375" cy="1008405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669553" y="1825626"/>
            <a:ext cx="8279375" cy="3311512"/>
          </a:xfrm>
          <a:noFill/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Slide Number Placeholder 5"/>
          <p:cNvSpPr>
            <a:spLocks noGrp="1"/>
          </p:cNvSpPr>
          <p:nvPr userDrawn="1">
            <p:ph type="sldNum" sz="quarter" idx="13"/>
          </p:nvPr>
        </p:nvSpPr>
        <p:spPr>
          <a:xfrm>
            <a:off x="11498524" y="6335186"/>
            <a:ext cx="5349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524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657970" y="4821482"/>
            <a:ext cx="762559" cy="1379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85" y="841666"/>
            <a:ext cx="1424289" cy="275668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690791" y="-7941"/>
            <a:ext cx="1459480" cy="652581"/>
            <a:chOff x="3098864" y="8703393"/>
            <a:chExt cx="1939054" cy="867014"/>
          </a:xfrm>
          <a:solidFill>
            <a:schemeClr val="accent2"/>
          </a:solidFill>
        </p:grpSpPr>
        <p:sp>
          <p:nvSpPr>
            <p:cNvPr id="26" name="Rectangle 25"/>
            <p:cNvSpPr/>
            <p:nvPr userDrawn="1"/>
          </p:nvSpPr>
          <p:spPr>
            <a:xfrm rot="5400000">
              <a:off x="2854333" y="8947924"/>
              <a:ext cx="867014" cy="3779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/>
            </a:p>
          </p:txBody>
        </p:sp>
        <p:sp>
          <p:nvSpPr>
            <p:cNvPr id="30" name="Rectangle 29"/>
            <p:cNvSpPr/>
            <p:nvPr userDrawn="1"/>
          </p:nvSpPr>
          <p:spPr>
            <a:xfrm rot="5400000">
              <a:off x="3634884" y="8947924"/>
              <a:ext cx="867014" cy="3779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 rot="5400000">
              <a:off x="4415435" y="8947924"/>
              <a:ext cx="867014" cy="3779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/>
            </a:p>
          </p:txBody>
        </p:sp>
      </p:grpSp>
      <p:pic>
        <p:nvPicPr>
          <p:cNvPr id="32" name="Picture 31"/>
          <p:cNvPicPr>
            <a:picLocks noChangeAspect="1"/>
          </p:cNvPicPr>
          <p:nvPr userDrawn="1"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" r="62148" b="52721"/>
          <a:stretch/>
        </p:blipFill>
        <p:spPr>
          <a:xfrm>
            <a:off x="6958013" y="-21265"/>
            <a:ext cx="5233988" cy="6879265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1498524" y="6335186"/>
            <a:ext cx="5349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2260" y="1857371"/>
            <a:ext cx="7727851" cy="2645459"/>
          </a:xfrm>
        </p:spPr>
        <p:txBody>
          <a:bodyPr lIns="0" tIns="0" rIns="0" bIns="0" anchor="b"/>
          <a:lstStyle>
            <a:lvl1pPr>
              <a:lnSpc>
                <a:spcPct val="90000"/>
              </a:lnSpc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section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46176" y="5228302"/>
            <a:ext cx="7753935" cy="81292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section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18942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" r="62148" b="52721"/>
          <a:stretch/>
        </p:blipFill>
        <p:spPr>
          <a:xfrm>
            <a:off x="6958013" y="-21265"/>
            <a:ext cx="5233988" cy="68792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76" y="682283"/>
            <a:ext cx="10955274" cy="100840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6176" y="1825626"/>
            <a:ext cx="5373624" cy="33115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429250" cy="33115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1498524" y="6335186"/>
            <a:ext cx="5349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690791" y="5780854"/>
            <a:ext cx="1459481" cy="1077146"/>
            <a:chOff x="690791" y="5780854"/>
            <a:chExt cx="1459481" cy="1077146"/>
          </a:xfrm>
        </p:grpSpPr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385" y="5780854"/>
              <a:ext cx="1424289" cy="275668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 userDrawn="1"/>
          </p:nvSpPr>
          <p:spPr>
            <a:xfrm rot="5400000">
              <a:off x="506738" y="6389472"/>
              <a:ext cx="652581" cy="2844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/>
            </a:p>
          </p:txBody>
        </p:sp>
        <p:sp>
          <p:nvSpPr>
            <p:cNvPr id="27" name="Rectangle 26"/>
            <p:cNvSpPr/>
            <p:nvPr userDrawn="1"/>
          </p:nvSpPr>
          <p:spPr>
            <a:xfrm rot="5400000">
              <a:off x="1094241" y="6389472"/>
              <a:ext cx="652581" cy="2844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/>
            </a:p>
          </p:txBody>
        </p:sp>
        <p:sp>
          <p:nvSpPr>
            <p:cNvPr id="28" name="Rectangle 27"/>
            <p:cNvSpPr/>
            <p:nvPr userDrawn="1"/>
          </p:nvSpPr>
          <p:spPr>
            <a:xfrm rot="5400000">
              <a:off x="1681743" y="6389472"/>
              <a:ext cx="652581" cy="2844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3997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" r="62148" b="52721"/>
          <a:stretch/>
        </p:blipFill>
        <p:spPr>
          <a:xfrm>
            <a:off x="6958013" y="-21265"/>
            <a:ext cx="5233988" cy="687926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7822" y="1690687"/>
            <a:ext cx="5349753" cy="663919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" y="2505076"/>
            <a:ext cx="5351400" cy="305767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90687"/>
            <a:ext cx="5326324" cy="662159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326324" cy="305767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46175" y="682283"/>
            <a:ext cx="10852349" cy="100840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1498524" y="6335186"/>
            <a:ext cx="5349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690791" y="5780854"/>
            <a:ext cx="1459481" cy="1077146"/>
            <a:chOff x="690791" y="5780854"/>
            <a:chExt cx="1459481" cy="1077146"/>
          </a:xfrm>
        </p:grpSpPr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385" y="5780854"/>
              <a:ext cx="1424289" cy="275668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 userDrawn="1"/>
          </p:nvSpPr>
          <p:spPr>
            <a:xfrm rot="5400000">
              <a:off x="506738" y="6389472"/>
              <a:ext cx="652581" cy="2844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 rot="5400000">
              <a:off x="1094241" y="6389472"/>
              <a:ext cx="652581" cy="2844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 rot="5400000">
              <a:off x="1681743" y="6389472"/>
              <a:ext cx="652581" cy="2844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38230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" r="62148" b="52721"/>
          <a:stretch/>
        </p:blipFill>
        <p:spPr>
          <a:xfrm>
            <a:off x="6958013" y="-21265"/>
            <a:ext cx="5233988" cy="68792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75" y="682283"/>
            <a:ext cx="10488056" cy="100840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1498524" y="6335186"/>
            <a:ext cx="5349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690791" y="5780854"/>
            <a:ext cx="1459481" cy="1077146"/>
            <a:chOff x="690791" y="5780854"/>
            <a:chExt cx="1459481" cy="1077146"/>
          </a:xfrm>
        </p:grpSpPr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385" y="5780854"/>
              <a:ext cx="1424289" cy="275668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 userDrawn="1"/>
          </p:nvSpPr>
          <p:spPr>
            <a:xfrm rot="5400000">
              <a:off x="506738" y="6389472"/>
              <a:ext cx="652581" cy="2844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 rot="5400000">
              <a:off x="1094241" y="6389472"/>
              <a:ext cx="652581" cy="2844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 rot="5400000">
              <a:off x="1681743" y="6389472"/>
              <a:ext cx="652581" cy="2844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9696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" r="62148" b="52721"/>
          <a:stretch/>
        </p:blipFill>
        <p:spPr>
          <a:xfrm>
            <a:off x="6958013" y="-21265"/>
            <a:ext cx="5233988" cy="6879265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1498524" y="6335186"/>
            <a:ext cx="5349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690791" y="5780854"/>
            <a:ext cx="1459481" cy="1077146"/>
            <a:chOff x="690791" y="5780854"/>
            <a:chExt cx="1459481" cy="1077146"/>
          </a:xfrm>
        </p:grpSpPr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385" y="5780854"/>
              <a:ext cx="1424289" cy="275668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 userDrawn="1"/>
          </p:nvSpPr>
          <p:spPr>
            <a:xfrm rot="5400000">
              <a:off x="506738" y="6389472"/>
              <a:ext cx="652581" cy="2844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 rot="5400000">
              <a:off x="1094241" y="6389472"/>
              <a:ext cx="652581" cy="2844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 rot="5400000">
              <a:off x="1681743" y="6389472"/>
              <a:ext cx="652581" cy="2844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4659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" r="62148" b="52721"/>
          <a:stretch/>
        </p:blipFill>
        <p:spPr>
          <a:xfrm>
            <a:off x="6958013" y="-21265"/>
            <a:ext cx="5233988" cy="6879265"/>
          </a:xfrm>
          <a:prstGeom prst="rect">
            <a:avLst/>
          </a:prstGeom>
        </p:spPr>
      </p:pic>
      <p:sp>
        <p:nvSpPr>
          <p:cNvPr id="28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1498524" y="6335186"/>
            <a:ext cx="5349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770" y="689316"/>
            <a:ext cx="4108255" cy="1368083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3770" y="2057401"/>
            <a:ext cx="4108255" cy="3505346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2"/>
          <p:cNvSpPr>
            <a:spLocks noGrp="1"/>
          </p:cNvSpPr>
          <p:nvPr>
            <p:ph sz="quarter" idx="11"/>
          </p:nvPr>
        </p:nvSpPr>
        <p:spPr>
          <a:xfrm>
            <a:off x="5156200" y="688975"/>
            <a:ext cx="6197600" cy="51720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690791" y="5780854"/>
            <a:ext cx="1459481" cy="1077146"/>
            <a:chOff x="690791" y="5780854"/>
            <a:chExt cx="1459481" cy="1077146"/>
          </a:xfrm>
        </p:grpSpPr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385" y="5780854"/>
              <a:ext cx="1424289" cy="275668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 userDrawn="1"/>
          </p:nvSpPr>
          <p:spPr>
            <a:xfrm rot="5400000">
              <a:off x="506738" y="6389472"/>
              <a:ext cx="652581" cy="2844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 rot="5400000">
              <a:off x="1094241" y="6389472"/>
              <a:ext cx="652581" cy="2844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 rot="5400000">
              <a:off x="1681743" y="6389472"/>
              <a:ext cx="652581" cy="2844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8386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" r="62148" b="52721"/>
          <a:stretch/>
        </p:blipFill>
        <p:spPr>
          <a:xfrm>
            <a:off x="6958013" y="-21265"/>
            <a:ext cx="5233988" cy="6879265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1498524" y="6335186"/>
            <a:ext cx="5349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772" y="689316"/>
            <a:ext cx="4108254" cy="1368083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3772" y="2057400"/>
            <a:ext cx="4108254" cy="3505347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156200" y="688975"/>
            <a:ext cx="6197600" cy="51720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690791" y="5780854"/>
            <a:ext cx="1459481" cy="1077146"/>
            <a:chOff x="690791" y="5780854"/>
            <a:chExt cx="1459481" cy="1077146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385" y="5780854"/>
              <a:ext cx="1424289" cy="275668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 userDrawn="1"/>
          </p:nvSpPr>
          <p:spPr>
            <a:xfrm rot="5400000">
              <a:off x="506738" y="6389472"/>
              <a:ext cx="652581" cy="2844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 rot="5400000">
              <a:off x="1094241" y="6389472"/>
              <a:ext cx="652581" cy="2844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 rot="5400000">
              <a:off x="1681743" y="6389472"/>
              <a:ext cx="652581" cy="2844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27897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1972" y="682283"/>
            <a:ext cx="10488056" cy="100840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1972" y="1825625"/>
            <a:ext cx="10488056" cy="392102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24456" y="6004388"/>
            <a:ext cx="91557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1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E0009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40">
          <p15:clr>
            <a:srgbClr val="F26B43"/>
          </p15:clr>
        </p15:guide>
        <p15:guide id="2" pos="53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Insight Garden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Presented by Amanda </a:t>
            </a:r>
            <a:r>
              <a:rPr lang="en-US" dirty="0" err="1"/>
              <a:t>Hadlock</a:t>
            </a:r>
            <a:endParaRPr lang="en-US" dirty="0"/>
          </a:p>
          <a:p>
            <a:r>
              <a:rPr lang="en-US" dirty="0"/>
              <a:t>Ozarks Writing Project 2017</a:t>
            </a:r>
          </a:p>
        </p:txBody>
      </p:sp>
    </p:spTree>
    <p:extLst>
      <p:ext uri="{BB962C8B-B14F-4D97-AF65-F5344CB8AC3E}">
        <p14:creationId xmlns:p14="http://schemas.microsoft.com/office/powerpoint/2010/main" val="807433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F038E-361B-4CBD-9F32-39261F950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13701-227D-481A-BBFE-9FE37B01C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553" y="1825626"/>
            <a:ext cx="10104464" cy="238856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How are we going to revise or expand these pieces?</a:t>
            </a:r>
          </a:p>
          <a:p>
            <a:r>
              <a:rPr lang="en-US" dirty="0"/>
              <a:t>How would your piece have turned out differently if you’d chosen to write in a different form or genre? Could trying a different form, genre, or point of view make for a meaningful revision of this piece?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226BAF-DBDA-4CA0-A00E-751A7D93429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238FC4-F52D-4AA7-BF71-85BBF3068102}"/>
              </a:ext>
            </a:extLst>
          </p:cNvPr>
          <p:cNvSpPr txBox="1"/>
          <p:nvPr/>
        </p:nvSpPr>
        <p:spPr>
          <a:xfrm>
            <a:off x="7129669" y="4888636"/>
            <a:ext cx="28889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Happy writing! </a:t>
            </a:r>
            <a:r>
              <a:rPr lang="en-US" sz="4400" dirty="0">
                <a:sym typeface="Wingdings" panose="05000000000000000000" pitchFamily="2" charset="2"/>
              </a:rPr>
              <a:t>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27189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87" y="271466"/>
            <a:ext cx="8279375" cy="1008405"/>
          </a:xfrm>
        </p:spPr>
        <p:txBody>
          <a:bodyPr/>
          <a:lstStyle/>
          <a:p>
            <a:r>
              <a:rPr lang="en-US" dirty="0"/>
              <a:t>About Me (And About You!)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887" y="1330167"/>
            <a:ext cx="9181469" cy="419766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 love writing poetry, short stories, comics, journals, letters, personal essays, academic/theoretical essays, and everything in between. </a:t>
            </a:r>
          </a:p>
          <a:p>
            <a:r>
              <a:rPr lang="en-US" dirty="0"/>
              <a:t>Writing and reading have always played a huge part in my life. I believe writing is the best way to learn about ourselves and about others.</a:t>
            </a:r>
          </a:p>
          <a:p>
            <a:r>
              <a:rPr lang="en-US" dirty="0"/>
              <a:t>Turn to your shoulder partner, introduce yourself, and share: why do you love to write?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16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53" y="210795"/>
            <a:ext cx="8279375" cy="1008405"/>
          </a:xfrm>
        </p:spPr>
        <p:txBody>
          <a:bodyPr/>
          <a:lstStyle/>
          <a:p>
            <a:r>
              <a:rPr lang="en-US" dirty="0"/>
              <a:t>Objectives: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78106"/>
            <a:ext cx="12033504" cy="5679894"/>
          </a:xfrm>
        </p:spPr>
        <p:txBody>
          <a:bodyPr>
            <a:noAutofit/>
          </a:bodyPr>
          <a:lstStyle/>
          <a:p>
            <a:r>
              <a:rPr lang="en-US" sz="2000" dirty="0"/>
              <a:t>To draw creative inspiration from the everyday, seemingly mundane things around us.</a:t>
            </a:r>
          </a:p>
          <a:p>
            <a:r>
              <a:rPr lang="en-US" sz="2000" dirty="0"/>
              <a:t>As the Beat Generation author Jack Kerouac said, “It </a:t>
            </a:r>
            <a:r>
              <a:rPr lang="en-US" sz="2000" dirty="0" err="1"/>
              <a:t>ain’t</a:t>
            </a:r>
            <a:r>
              <a:rPr lang="en-US" sz="2000" dirty="0"/>
              <a:t> </a:t>
            </a:r>
            <a:r>
              <a:rPr lang="en-US" sz="2000" dirty="0" err="1"/>
              <a:t>whatcha</a:t>
            </a:r>
            <a:r>
              <a:rPr lang="en-US" sz="2000" dirty="0"/>
              <a:t> write, it’s the way </a:t>
            </a:r>
            <a:r>
              <a:rPr lang="en-US" sz="2000" dirty="0" err="1"/>
              <a:t>thatcha</a:t>
            </a:r>
            <a:r>
              <a:rPr lang="en-US" sz="2000" dirty="0"/>
              <a:t> write it.” You can make an interesting narrative out of anything!</a:t>
            </a:r>
          </a:p>
          <a:p>
            <a:r>
              <a:rPr lang="en-US" sz="2000" dirty="0"/>
              <a:t>To leave here today with a piece of writing- or at the very least, a good start- that we are proud of. </a:t>
            </a:r>
          </a:p>
          <a:p>
            <a:r>
              <a:rPr lang="en-US" sz="2000" dirty="0"/>
              <a:t>(</a:t>
            </a:r>
            <a:r>
              <a:rPr lang="en-US" sz="2000" b="1" dirty="0"/>
              <a:t>We are NOT here to leave with a totally polished, publishable piece. Writing is a process, and we have limited time here. Don’t beat yourself up if you find yourself still wanting to revise by the end of the session– that’s a good thing! It means you’ve written something worth revisiting</a:t>
            </a:r>
            <a:r>
              <a:rPr lang="en-US" sz="2000" dirty="0"/>
              <a:t>).</a:t>
            </a:r>
          </a:p>
          <a:p>
            <a:r>
              <a:rPr lang="en-US" sz="2000" dirty="0"/>
              <a:t>To share our writing, even if it’s only a fragment.</a:t>
            </a:r>
          </a:p>
          <a:p>
            <a:r>
              <a:rPr lang="en-US" sz="2000" dirty="0"/>
              <a:t>To begin thinking about a meaningful way to revise our pieces after we leave today.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655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20 minutes of “Insight Gardening;” we will visit each station and draw inspiration from/jot about the artifacts. (Feel free to touch the artifacts, but be careful, please. Some are fragile). </a:t>
            </a:r>
          </a:p>
          <a:p>
            <a:r>
              <a:rPr lang="en-US" dirty="0"/>
              <a:t>25 minutes of writing: Based on our thoughts about the artifacts, we will focus on writing a longer piece. No genre/form restrictions. </a:t>
            </a:r>
          </a:p>
          <a:p>
            <a:r>
              <a:rPr lang="en-US" dirty="0"/>
              <a:t>5 minutes of partner sharing.</a:t>
            </a:r>
          </a:p>
          <a:p>
            <a:r>
              <a:rPr lang="en-US" dirty="0"/>
              <a:t>5 minutes of class-wide sharing, if you so desire to participate. </a:t>
            </a:r>
            <a:r>
              <a:rPr lang="en-US" dirty="0">
                <a:sym typeface="Wingdings" panose="05000000000000000000" pitchFamily="2" charset="2"/>
              </a:rPr>
              <a:t>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932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32CCF-A618-4882-A204-3ADCB0549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551" y="536510"/>
            <a:ext cx="8279375" cy="1008405"/>
          </a:xfrm>
        </p:spPr>
        <p:txBody>
          <a:bodyPr>
            <a:normAutofit fontScale="90000"/>
          </a:bodyPr>
          <a:lstStyle/>
          <a:p>
            <a:r>
              <a:rPr lang="en-US" dirty="0"/>
              <a:t>As you Insight Garden, ask yourself…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0F225-8321-4829-AA39-897522439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552" y="1645341"/>
            <a:ext cx="8279375" cy="33115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 can you give these seemingly mundane things a new, insightful, or surprising meaning?</a:t>
            </a:r>
          </a:p>
          <a:p>
            <a:r>
              <a:rPr lang="en-US" dirty="0"/>
              <a:t>How can you connect the artifacts to your own experiences?</a:t>
            </a:r>
          </a:p>
          <a:p>
            <a:r>
              <a:rPr lang="en-US" dirty="0"/>
              <a:t>Or, how can you connect it to an interesting fictional experience you’ve thought up?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C90EA1-AF37-46E4-8746-70422BB85B0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637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1D390-2649-4AB3-8D24-1DC3B1043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Keep in mind the poet T.S. Eliot’s theory of the </a:t>
            </a:r>
            <a:r>
              <a:rPr lang="en-US" b="1" i="1" u="sng" dirty="0"/>
              <a:t>objective correlative</a:t>
            </a:r>
            <a:r>
              <a:rPr lang="en-US" dirty="0"/>
              <a:t>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A62D4-31AA-46C3-BA7A-FD8932603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certain objects and images in writing can serve as symbols for the emotions being experienced in the story/piece. (Ex: “Since her husband’s death, she spent all day in the dark, burrowed in her cold bed” vs. “Since her husband’s death, she was depressed.”) SHOW, don’t tell- it’s more fun to read something when we have to make the connections ourselves! Sensory detail is key. Put us IN the scene.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A1E8E-1FFD-457C-8E89-D462E9E6DF0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534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53" y="156684"/>
            <a:ext cx="8279375" cy="1008405"/>
          </a:xfrm>
        </p:spPr>
        <p:txBody>
          <a:bodyPr/>
          <a:lstStyle/>
          <a:p>
            <a:r>
              <a:rPr lang="en-US" dirty="0"/>
              <a:t>Ready, Set, Insight Garden!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552" y="1165089"/>
            <a:ext cx="8279375" cy="3311512"/>
          </a:xfrm>
        </p:spPr>
        <p:txBody>
          <a:bodyPr>
            <a:noAutofit/>
          </a:bodyPr>
          <a:lstStyle/>
          <a:p>
            <a:r>
              <a:rPr lang="en-US" sz="2400" dirty="0"/>
              <a:t>Start at the station where you’re seated; speculate on the artifacts and write any thoughts or ideas that may come to you.</a:t>
            </a:r>
          </a:p>
          <a:p>
            <a:r>
              <a:rPr lang="en-US" sz="2400" dirty="0"/>
              <a:t>When the timer sounds, rotate to the station that’s next in numerical order (Table one will go to table two, table two to table three… you get the gist). </a:t>
            </a:r>
          </a:p>
          <a:p>
            <a:r>
              <a:rPr lang="en-US" sz="2400" dirty="0"/>
              <a:t>Have fun! </a:t>
            </a:r>
            <a:r>
              <a:rPr lang="en-US" sz="2400" dirty="0">
                <a:sym typeface="Wingdings" panose="05000000000000000000" pitchFamily="2" charset="2"/>
              </a:rPr>
              <a:t>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494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Your Story.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751" y="1573834"/>
            <a:ext cx="9746656" cy="4350092"/>
          </a:xfrm>
        </p:spPr>
        <p:txBody>
          <a:bodyPr>
            <a:normAutofit/>
          </a:bodyPr>
          <a:lstStyle/>
          <a:p>
            <a:r>
              <a:rPr lang="en-US" dirty="0"/>
              <a:t>25 minutes of focused writing: drawing inspiration from the artifacts you’ve just encountered, write in any form/genre you wish. You may choose to focus on one artifact, or you may choose to weave several of them into your piece- the freedom of choice is yours.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536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Your Statement.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553" y="1602552"/>
            <a:ext cx="8699734" cy="408263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 Raise your hand.</a:t>
            </a:r>
          </a:p>
          <a:p>
            <a:r>
              <a:rPr lang="en-US" dirty="0"/>
              <a:t>Find someone you haven’t met yet, go give them a high five. They’re your sharing partner.</a:t>
            </a:r>
          </a:p>
          <a:p>
            <a:r>
              <a:rPr lang="en-US" dirty="0"/>
              <a:t>Share something you wrote with them. This can be a paragraph, a sentence, a phrase, even just a word if you’re uncomfortable sharing anything more. (Trust me, I understand this stuff can get very personal). </a:t>
            </a:r>
          </a:p>
          <a:p>
            <a:r>
              <a:rPr lang="en-US" dirty="0"/>
              <a:t>Time permitting, we can take volunteers to read to the whole class, if you would like to. </a:t>
            </a:r>
            <a:r>
              <a:rPr lang="en-US" dirty="0">
                <a:sym typeface="Wingdings" panose="05000000000000000000" pitchFamily="2" charset="2"/>
              </a:rPr>
              <a:t>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342327"/>
      </p:ext>
    </p:extLst>
  </p:cSld>
  <p:clrMapOvr>
    <a:masterClrMapping/>
  </p:clrMapOvr>
</p:sld>
</file>

<file path=ppt/theme/theme1.xml><?xml version="1.0" encoding="utf-8"?>
<a:theme xmlns:a="http://schemas.openxmlformats.org/drawingml/2006/main" name="Spirit">
  <a:themeElements>
    <a:clrScheme name="Spirit">
      <a:dk1>
        <a:srgbClr val="000000"/>
      </a:dk1>
      <a:lt1>
        <a:srgbClr val="FFFFFF"/>
      </a:lt1>
      <a:dk2>
        <a:srgbClr val="425563"/>
      </a:dk2>
      <a:lt2>
        <a:srgbClr val="BFCED6"/>
      </a:lt2>
      <a:accent1>
        <a:srgbClr val="5E0009"/>
      </a:accent1>
      <a:accent2>
        <a:srgbClr val="EB002B"/>
      </a:accent2>
      <a:accent3>
        <a:srgbClr val="0093B2"/>
      </a:accent3>
      <a:accent4>
        <a:srgbClr val="CFB500"/>
      </a:accent4>
      <a:accent5>
        <a:srgbClr val="AF1685"/>
      </a:accent5>
      <a:accent6>
        <a:srgbClr val="E35205"/>
      </a:accent6>
      <a:hlink>
        <a:srgbClr val="5E0009"/>
      </a:hlink>
      <a:folHlink>
        <a:srgbClr val="5E0009"/>
      </a:folHlink>
    </a:clrScheme>
    <a:fontScheme name="Spir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pirit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Missouri State Maroon">
      <a:srgbClr val="5E0009"/>
    </a:custClr>
    <a:custClr name="Brick City">
      <a:srgbClr val="EB002B"/>
    </a:custClr>
    <a:custClr name="Boomer Sky">
      <a:srgbClr val="0093B2"/>
    </a:custClr>
    <a:custClr name="Pride Band Brass">
      <a:srgbClr val="CFB500"/>
    </a:custClr>
    <a:custClr name="Midnight Oil">
      <a:srgbClr val="425563"/>
    </a:custClr>
    <a:custClr name="Hammons Fountain">
      <a:srgbClr val="6BA4B8"/>
    </a:custClr>
    <a:custClr name="Carrington">
      <a:srgbClr val="BFCED6"/>
    </a:custClr>
    <a:custClr name="Bear Hug">
      <a:srgbClr val="AF1685"/>
    </a:custClr>
    <a:custClr name="Tent Theatre">
      <a:srgbClr val="E35205"/>
    </a:custClr>
    <a:custClr name="May Day">
      <a:srgbClr val="A4D65E"/>
    </a:custClr>
  </a:custClrLst>
  <a:extLst>
    <a:ext uri="{05A4C25C-085E-4340-85A3-A5531E510DB2}">
      <thm15:themeFamily xmlns:thm15="http://schemas.microsoft.com/office/thememl/2012/main" name="spirit-light-widescreen" id="{C4A7804C-C395-BB4C-8BC1-E55D7C1517D3}" vid="{EE6EE99D-BAE9-D14B-8D29-817CD097B2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spirit-light-widescreen</Template>
  <TotalTime>1634</TotalTime>
  <Words>776</Words>
  <Application>Microsoft Office PowerPoint</Application>
  <PresentationFormat>Widescreen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Georgia</vt:lpstr>
      <vt:lpstr>Wingdings</vt:lpstr>
      <vt:lpstr>Spirit</vt:lpstr>
      <vt:lpstr>Insight Garden</vt:lpstr>
      <vt:lpstr>About Me (And About You!) </vt:lpstr>
      <vt:lpstr>Objectives: </vt:lpstr>
      <vt:lpstr>Agenda</vt:lpstr>
      <vt:lpstr>As you Insight Garden, ask yourself…</vt:lpstr>
      <vt:lpstr>Keep in mind the poet T.S. Eliot’s theory of the objective correlative: </vt:lpstr>
      <vt:lpstr>Ready, Set, Insight Garden! </vt:lpstr>
      <vt:lpstr>Write Your Story.</vt:lpstr>
      <vt:lpstr>Make Your Statement.</vt:lpstr>
      <vt:lpstr>Closure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Insight Garden</dc:title>
  <dc:creator>Hadlock, Amanda G</dc:creator>
  <cp:lastModifiedBy>a.hadlock@outlook.com</cp:lastModifiedBy>
  <cp:revision>23</cp:revision>
  <cp:lastPrinted>2016-06-23T14:22:09Z</cp:lastPrinted>
  <dcterms:created xsi:type="dcterms:W3CDTF">2017-10-16T15:07:20Z</dcterms:created>
  <dcterms:modified xsi:type="dcterms:W3CDTF">2017-12-05T20:50:42Z</dcterms:modified>
</cp:coreProperties>
</file>