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0"/>
  </p:notes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022"/>
  </p:normalViewPr>
  <p:slideViewPr>
    <p:cSldViewPr snapToGrid="0" snapToObjects="1">
      <p:cViewPr varScale="1">
        <p:scale>
          <a:sx n="96" d="100"/>
          <a:sy n="96" d="100"/>
        </p:scale>
        <p:origin x="11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706B7-A9C8-3845-9600-AABA9A2CE1BB}" type="datetimeFigureOut">
              <a:rPr lang="en-US" smtClean="0"/>
              <a:t>12/7/17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9DBDA-414F-E54F-8B11-8D7DA131BFF2}" type="slidenum">
              <a:rPr lang="en-US" smtClean="0"/>
              <a:t>‹#›</a:t>
            </a:fld>
            <a:endParaRPr lang="en-US"/>
          </a:p>
        </p:txBody>
      </p:sp>
    </p:spTree>
    <p:extLst>
      <p:ext uri="{BB962C8B-B14F-4D97-AF65-F5344CB8AC3E}">
        <p14:creationId xmlns:p14="http://schemas.microsoft.com/office/powerpoint/2010/main" val="68933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Welcome to Evolution of my Thinking!</a:t>
            </a:r>
            <a:r>
              <a:rPr lang="en-US" b="0" baseline="0" dirty="0" smtClean="0"/>
              <a:t> I’m </a:t>
            </a:r>
            <a:r>
              <a:rPr lang="en-US" baseline="0" dirty="0" smtClean="0"/>
              <a:t>Ms. Matejka and I’ve been writing every since I could hold a crayon. I figured since we are </a:t>
            </a:r>
            <a:r>
              <a:rPr lang="en-US" baseline="0" dirty="0" err="1" smtClean="0"/>
              <a:t>disucussing</a:t>
            </a:r>
            <a:r>
              <a:rPr lang="en-US" baseline="0" dirty="0" smtClean="0"/>
              <a:t> how language evolves I could share some insightful journal entries from my childhood.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Embarrasingly</a:t>
            </a:r>
            <a:r>
              <a:rPr lang="en-US" sz="1200" kern="1200" baseline="0" dirty="0" smtClean="0">
                <a:solidFill>
                  <a:schemeClr val="tx1"/>
                </a:solidFill>
                <a:latin typeface="+mn-lt"/>
                <a:ea typeface="+mn-ea"/>
                <a:cs typeface="+mn-cs"/>
              </a:rPr>
              <a:t> enough, I </a:t>
            </a:r>
            <a:r>
              <a:rPr lang="en-US" sz="1200" kern="1200" dirty="0" smtClean="0">
                <a:solidFill>
                  <a:schemeClr val="tx1"/>
                </a:solidFill>
                <a:latin typeface="+mn-lt"/>
                <a:ea typeface="+mn-ea"/>
                <a:cs typeface="+mn-cs"/>
              </a:rPr>
              <a:t>used to keep a journal every day 1-8th grade;</a:t>
            </a:r>
            <a:r>
              <a:rPr lang="en-US" sz="1200" kern="1200" baseline="0" dirty="0" smtClean="0">
                <a:solidFill>
                  <a:schemeClr val="tx1"/>
                </a:solidFill>
                <a:latin typeface="+mn-lt"/>
                <a:ea typeface="+mn-ea"/>
                <a:cs typeface="+mn-cs"/>
              </a:rPr>
              <a:t> here are some excerpts</a:t>
            </a:r>
          </a:p>
          <a:p>
            <a:pPr>
              <a:lnSpc>
                <a:spcPct val="150000"/>
              </a:lnSpc>
            </a:pPr>
            <a:r>
              <a:rPr lang="en-US" sz="1200" kern="1200" dirty="0" smtClean="0">
                <a:solidFill>
                  <a:schemeClr val="tx1"/>
                </a:solidFill>
                <a:latin typeface="+mn-lt"/>
                <a:ea typeface="+mn-ea"/>
                <a:cs typeface="+mn-cs"/>
              </a:rPr>
              <a:t>“I had a sugar rush today, but I think I’m better now. Goodnight!</a:t>
            </a:r>
          </a:p>
          <a:p>
            <a:pPr>
              <a:lnSpc>
                <a:spcPct val="150000"/>
              </a:lnSpc>
            </a:pPr>
            <a:r>
              <a:rPr lang="en-US" sz="1200" kern="1200" dirty="0" smtClean="0">
                <a:solidFill>
                  <a:schemeClr val="tx1"/>
                </a:solidFill>
                <a:latin typeface="+mn-lt"/>
                <a:ea typeface="+mn-ea"/>
                <a:cs typeface="+mn-cs"/>
              </a:rPr>
              <a:t> “David Archuleta didn’t win American idol today and I am angry. Oh well, I guess it was god’s will”</a:t>
            </a:r>
          </a:p>
          <a:p>
            <a:pPr>
              <a:lnSpc>
                <a:spcPct val="150000"/>
              </a:lnSpc>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used to tell my friends bedtime stories at sleepovers with continuing</a:t>
            </a:r>
            <a:r>
              <a:rPr lang="en-US" sz="1200" kern="1200" baseline="0" dirty="0" smtClean="0">
                <a:solidFill>
                  <a:schemeClr val="tx1"/>
                </a:solidFill>
                <a:latin typeface="+mn-lt"/>
                <a:ea typeface="+mn-ea"/>
                <a:cs typeface="+mn-cs"/>
              </a:rPr>
              <a:t> series of a world I had created. I would </a:t>
            </a:r>
            <a:r>
              <a:rPr lang="en-US" sz="1200" kern="1200" dirty="0" smtClean="0">
                <a:solidFill>
                  <a:schemeClr val="tx1"/>
                </a:solidFill>
                <a:latin typeface="+mn-lt"/>
                <a:ea typeface="+mn-ea"/>
                <a:cs typeface="+mn-cs"/>
              </a:rPr>
              <a:t>write them</a:t>
            </a:r>
            <a:r>
              <a:rPr lang="en-US" sz="1200" kern="1200" baseline="0" dirty="0" smtClean="0">
                <a:solidFill>
                  <a:schemeClr val="tx1"/>
                </a:solidFill>
                <a:latin typeface="+mn-lt"/>
                <a:ea typeface="+mn-ea"/>
                <a:cs typeface="+mn-cs"/>
              </a:rPr>
              <a:t> down as a Christmas gift inserting boys they liked and boys  they didn’t like in their proper narrative function.</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a:t>
            </a:r>
            <a:r>
              <a:rPr lang="en-US" sz="1200" kern="1200" baseline="0" dirty="0" smtClean="0">
                <a:solidFill>
                  <a:schemeClr val="tx1"/>
                </a:solidFill>
                <a:latin typeface="+mn-lt"/>
                <a:ea typeface="+mn-ea"/>
                <a:cs typeface="+mn-cs"/>
              </a:rPr>
              <a:t> now that I’ve shared my embarrassing past with writing, t</a:t>
            </a:r>
            <a:r>
              <a:rPr lang="en-US" sz="1200" kern="1200" dirty="0" smtClean="0">
                <a:solidFill>
                  <a:schemeClr val="tx1"/>
                </a:solidFill>
                <a:latin typeface="+mn-lt"/>
                <a:ea typeface="+mn-ea"/>
                <a:cs typeface="+mn-cs"/>
              </a:rPr>
              <a:t>oday we are going to examine how the way we think changes. so much of this is tied to language so we are going to experiment with that today.</a:t>
            </a:r>
            <a:r>
              <a:rPr lang="en-US" sz="1200" kern="1200" baseline="0" dirty="0" smtClean="0">
                <a:solidFill>
                  <a:schemeClr val="tx1"/>
                </a:solidFill>
                <a:latin typeface="+mn-lt"/>
                <a:ea typeface="+mn-ea"/>
                <a:cs typeface="+mn-cs"/>
              </a:rPr>
              <a:t> </a:t>
            </a:r>
            <a:r>
              <a:rPr lang="en-US" dirty="0" smtClean="0"/>
              <a:t>Today we are going to explore</a:t>
            </a:r>
            <a:r>
              <a:rPr lang="en-US" baseline="0" dirty="0" smtClean="0"/>
              <a:t> how as we change and our conceptions of words change, language often stays the same. Today we want to live in that gap for a bit and uncover why and how those changes happen. </a:t>
            </a:r>
            <a:endParaRPr lang="en-US" dirty="0"/>
          </a:p>
        </p:txBody>
      </p:sp>
      <p:sp>
        <p:nvSpPr>
          <p:cNvPr id="4" name="Slide Number Placeholder 3"/>
          <p:cNvSpPr>
            <a:spLocks noGrp="1"/>
          </p:cNvSpPr>
          <p:nvPr>
            <p:ph type="sldNum" sz="quarter" idx="10"/>
          </p:nvPr>
        </p:nvSpPr>
        <p:spPr/>
        <p:txBody>
          <a:bodyPr/>
          <a:lstStyle/>
          <a:p>
            <a:fld id="{40C9DBDA-414F-E54F-8B11-8D7DA131BFF2}" type="slidenum">
              <a:rPr lang="en-US" smtClean="0"/>
              <a:t>1</a:t>
            </a:fld>
            <a:endParaRPr lang="en-US"/>
          </a:p>
        </p:txBody>
      </p:sp>
    </p:spTree>
    <p:extLst>
      <p:ext uri="{BB962C8B-B14F-4D97-AF65-F5344CB8AC3E}">
        <p14:creationId xmlns:p14="http://schemas.microsoft.com/office/powerpoint/2010/main" val="2074619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do I want you</a:t>
            </a:r>
            <a:r>
              <a:rPr lang="en-US" baseline="0" dirty="0" smtClean="0"/>
              <a:t> to take some time and introduce yourself to your table. On the right you’ll notice questions about your childhood. I put those there to get your brain rolling about how you’ve changed so let’s get started!</a:t>
            </a:r>
            <a:endParaRPr lang="en-US" dirty="0"/>
          </a:p>
        </p:txBody>
      </p:sp>
      <p:sp>
        <p:nvSpPr>
          <p:cNvPr id="4" name="Slide Number Placeholder 3"/>
          <p:cNvSpPr>
            <a:spLocks noGrp="1"/>
          </p:cNvSpPr>
          <p:nvPr>
            <p:ph type="sldNum" sz="quarter" idx="10"/>
          </p:nvPr>
        </p:nvSpPr>
        <p:spPr/>
        <p:txBody>
          <a:bodyPr/>
          <a:lstStyle/>
          <a:p>
            <a:fld id="{40C9DBDA-414F-E54F-8B11-8D7DA131BFF2}" type="slidenum">
              <a:rPr lang="en-US" smtClean="0"/>
              <a:t>2</a:t>
            </a:fld>
            <a:endParaRPr lang="en-US"/>
          </a:p>
        </p:txBody>
      </p:sp>
    </p:spTree>
    <p:extLst>
      <p:ext uri="{BB962C8B-B14F-4D97-AF65-F5344CB8AC3E}">
        <p14:creationId xmlns:p14="http://schemas.microsoft.com/office/powerpoint/2010/main" val="1781148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i="1" kern="1200" dirty="0" smtClean="0">
                <a:solidFill>
                  <a:schemeClr val="tx1"/>
                </a:solidFill>
                <a:latin typeface="+mn-lt"/>
                <a:ea typeface="+mn-ea"/>
                <a:cs typeface="+mn-cs"/>
              </a:rPr>
              <a:t>10 minutes</a:t>
            </a:r>
          </a:p>
          <a:p>
            <a:endParaRPr lang="en-US" sz="1800" i="1" kern="1200" dirty="0" smtClean="0">
              <a:solidFill>
                <a:schemeClr val="tx1"/>
              </a:solidFill>
              <a:latin typeface="+mn-lt"/>
              <a:ea typeface="+mn-ea"/>
              <a:cs typeface="+mn-cs"/>
            </a:endParaRPr>
          </a:p>
          <a:p>
            <a:r>
              <a:rPr lang="en-US" sz="1800" i="0" kern="1200" dirty="0" smtClean="0">
                <a:solidFill>
                  <a:schemeClr val="tx1"/>
                </a:solidFill>
                <a:latin typeface="+mn-lt"/>
                <a:ea typeface="+mn-ea"/>
                <a:cs typeface="+mn-cs"/>
              </a:rPr>
              <a:t>For</a:t>
            </a:r>
            <a:r>
              <a:rPr lang="en-US" sz="1800" i="0" kern="1200" baseline="0" dirty="0" smtClean="0">
                <a:solidFill>
                  <a:schemeClr val="tx1"/>
                </a:solidFill>
                <a:latin typeface="+mn-lt"/>
                <a:ea typeface="+mn-ea"/>
                <a:cs typeface="+mn-cs"/>
              </a:rPr>
              <a:t> our first writing I’ve provided a list of truisms. </a:t>
            </a:r>
            <a:r>
              <a:rPr lang="en-US" sz="1200" i="0" kern="1200" baseline="0" dirty="0" smtClean="0">
                <a:solidFill>
                  <a:schemeClr val="tx1"/>
                </a:solidFill>
                <a:latin typeface="+mn-lt"/>
                <a:ea typeface="+mn-ea"/>
                <a:cs typeface="+mn-cs"/>
              </a:rPr>
              <a:t>Try and </a:t>
            </a:r>
            <a:r>
              <a:rPr lang="en-US" sz="1200" kern="1200" dirty="0" smtClean="0">
                <a:solidFill>
                  <a:schemeClr val="tx1"/>
                </a:solidFill>
                <a:latin typeface="+mn-lt"/>
                <a:ea typeface="+mn-ea"/>
                <a:cs typeface="+mn-cs"/>
              </a:rPr>
              <a:t>pick one you believe, don’t believe, or even better used to believe.</a:t>
            </a:r>
          </a:p>
          <a:p>
            <a:r>
              <a:rPr lang="en-US" sz="1200" kern="1200" dirty="0" smtClean="0">
                <a:solidFill>
                  <a:schemeClr val="tx1"/>
                </a:solidFill>
                <a:latin typeface="+mn-lt"/>
                <a:ea typeface="+mn-ea"/>
                <a:cs typeface="+mn-cs"/>
              </a:rPr>
              <a:t>Some things you can write about concerning</a:t>
            </a:r>
            <a:r>
              <a:rPr lang="en-US" sz="1200" kern="1200" baseline="0" dirty="0" smtClean="0">
                <a:solidFill>
                  <a:schemeClr val="tx1"/>
                </a:solidFill>
                <a:latin typeface="+mn-lt"/>
                <a:ea typeface="+mn-ea"/>
                <a:cs typeface="+mn-cs"/>
              </a:rPr>
              <a:t> the saying are: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-who said it to you</a:t>
            </a:r>
          </a:p>
          <a:p>
            <a:r>
              <a:rPr lang="en-US" sz="1200" kern="1200" dirty="0" smtClean="0">
                <a:solidFill>
                  <a:schemeClr val="tx1"/>
                </a:solidFill>
                <a:latin typeface="+mn-lt"/>
                <a:ea typeface="+mn-ea"/>
                <a:cs typeface="+mn-cs"/>
              </a:rPr>
              <a:t>-do you still believe it? </a:t>
            </a:r>
          </a:p>
          <a:p>
            <a:r>
              <a:rPr lang="en-US" sz="1200" kern="1200" dirty="0" smtClean="0">
                <a:solidFill>
                  <a:schemeClr val="tx1"/>
                </a:solidFill>
                <a:latin typeface="+mn-lt"/>
                <a:ea typeface="+mn-ea"/>
                <a:cs typeface="+mn-cs"/>
              </a:rPr>
              <a:t>-what is the underlying worldview behind this</a:t>
            </a:r>
          </a:p>
          <a:p>
            <a:r>
              <a:rPr lang="en-US" sz="1200" kern="1200" dirty="0" smtClean="0">
                <a:solidFill>
                  <a:schemeClr val="tx1"/>
                </a:solidFill>
                <a:latin typeface="+mn-lt"/>
                <a:ea typeface="+mn-ea"/>
                <a:cs typeface="+mn-cs"/>
              </a:rPr>
              <a:t>-have you seen this go right? wrong?</a:t>
            </a:r>
          </a:p>
          <a:p>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If you have another truism</a:t>
            </a:r>
            <a:r>
              <a:rPr lang="en-US" sz="1200" i="0" kern="1200" baseline="0" dirty="0" smtClean="0">
                <a:solidFill>
                  <a:schemeClr val="tx1"/>
                </a:solidFill>
                <a:latin typeface="+mn-lt"/>
                <a:ea typeface="+mn-ea"/>
                <a:cs typeface="+mn-cs"/>
              </a:rPr>
              <a:t> floating through your head you want to use, feel free! </a:t>
            </a:r>
          </a:p>
          <a:p>
            <a:r>
              <a:rPr lang="en-US" sz="1200" i="0" kern="1200" baseline="0" dirty="0" smtClean="0">
                <a:solidFill>
                  <a:schemeClr val="tx1"/>
                </a:solidFill>
                <a:latin typeface="+mn-lt"/>
                <a:ea typeface="+mn-ea"/>
                <a:cs typeface="+mn-cs"/>
              </a:rPr>
              <a:t>You’ll have about 10 minutes.</a:t>
            </a:r>
            <a:endParaRPr lang="en-US" sz="1800" i="0" dirty="0"/>
          </a:p>
        </p:txBody>
      </p:sp>
      <p:sp>
        <p:nvSpPr>
          <p:cNvPr id="4" name="Slide Number Placeholder 3"/>
          <p:cNvSpPr>
            <a:spLocks noGrp="1"/>
          </p:cNvSpPr>
          <p:nvPr>
            <p:ph type="sldNum" sz="quarter" idx="10"/>
          </p:nvPr>
        </p:nvSpPr>
        <p:spPr/>
        <p:txBody>
          <a:bodyPr/>
          <a:lstStyle/>
          <a:p>
            <a:fld id="{40C9DBDA-414F-E54F-8B11-8D7DA131BFF2}" type="slidenum">
              <a:rPr lang="en-US" smtClean="0"/>
              <a:t>3</a:t>
            </a:fld>
            <a:endParaRPr lang="en-US"/>
          </a:p>
        </p:txBody>
      </p:sp>
    </p:spTree>
    <p:extLst>
      <p:ext uri="{BB962C8B-B14F-4D97-AF65-F5344CB8AC3E}">
        <p14:creationId xmlns:p14="http://schemas.microsoft.com/office/powerpoint/2010/main" val="172072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latin typeface="+mn-lt"/>
                <a:ea typeface="+mn-ea"/>
                <a:cs typeface="+mn-cs"/>
              </a:rPr>
              <a:t>5-7</a:t>
            </a:r>
            <a:r>
              <a:rPr lang="en-US" sz="1200" i="1" kern="1200" baseline="0" dirty="0" smtClean="0">
                <a:solidFill>
                  <a:schemeClr val="tx1"/>
                </a:solidFill>
                <a:latin typeface="+mn-lt"/>
                <a:ea typeface="+mn-ea"/>
                <a:cs typeface="+mn-cs"/>
              </a:rPr>
              <a:t> minutes</a:t>
            </a:r>
            <a:endParaRPr lang="en-US" sz="1200" i="1" kern="120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Okay,</a:t>
            </a:r>
            <a:r>
              <a:rPr lang="en-US" sz="1200" i="0" kern="1200" baseline="0" dirty="0" smtClean="0">
                <a:solidFill>
                  <a:schemeClr val="tx1"/>
                </a:solidFill>
                <a:latin typeface="+mn-lt"/>
                <a:ea typeface="+mn-ea"/>
                <a:cs typeface="+mn-cs"/>
              </a:rPr>
              <a:t> now I want you to scan through your writing and pick a word that is significant. The questions in the purple circle are good guiding questions for picking a word.</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When you are done come grab a marker and write it on the board!</a:t>
            </a:r>
            <a:endParaRPr lang="en-US" i="0" dirty="0"/>
          </a:p>
        </p:txBody>
      </p:sp>
      <p:sp>
        <p:nvSpPr>
          <p:cNvPr id="4" name="Slide Number Placeholder 3"/>
          <p:cNvSpPr>
            <a:spLocks noGrp="1"/>
          </p:cNvSpPr>
          <p:nvPr>
            <p:ph type="sldNum" sz="quarter" idx="10"/>
          </p:nvPr>
        </p:nvSpPr>
        <p:spPr/>
        <p:txBody>
          <a:bodyPr/>
          <a:lstStyle/>
          <a:p>
            <a:fld id="{40C9DBDA-414F-E54F-8B11-8D7DA131BFF2}" type="slidenum">
              <a:rPr lang="en-US" smtClean="0"/>
              <a:t>4</a:t>
            </a:fld>
            <a:endParaRPr lang="en-US"/>
          </a:p>
        </p:txBody>
      </p:sp>
    </p:spTree>
    <p:extLst>
      <p:ext uri="{BB962C8B-B14F-4D97-AF65-F5344CB8AC3E}">
        <p14:creationId xmlns:p14="http://schemas.microsoft.com/office/powerpoint/2010/main" val="545240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p>
          <a:p>
            <a:endParaRPr lang="en-US" dirty="0" smtClean="0"/>
          </a:p>
          <a:p>
            <a:r>
              <a:rPr lang="en-US" dirty="0" smtClean="0"/>
              <a:t>Now, before we dive in</a:t>
            </a:r>
            <a:r>
              <a:rPr lang="en-US" baseline="0" dirty="0" smtClean="0"/>
              <a:t> to what we want to write we are going to have you pick a word off the board. It can be your own word or someone else’s word you find meaningful or significant or interesting. As you are deciding the assistant teachers are going to be passing out some worksheets to help us with our next step.</a:t>
            </a:r>
            <a:endParaRPr lang="en-US" dirty="0"/>
          </a:p>
        </p:txBody>
      </p:sp>
      <p:sp>
        <p:nvSpPr>
          <p:cNvPr id="4" name="Slide Number Placeholder 3"/>
          <p:cNvSpPr>
            <a:spLocks noGrp="1"/>
          </p:cNvSpPr>
          <p:nvPr>
            <p:ph type="sldNum" sz="quarter" idx="10"/>
          </p:nvPr>
        </p:nvSpPr>
        <p:spPr/>
        <p:txBody>
          <a:bodyPr/>
          <a:lstStyle/>
          <a:p>
            <a:fld id="{40C9DBDA-414F-E54F-8B11-8D7DA131BFF2}" type="slidenum">
              <a:rPr lang="en-US" smtClean="0"/>
              <a:t>5</a:t>
            </a:fld>
            <a:endParaRPr lang="en-US"/>
          </a:p>
        </p:txBody>
      </p:sp>
    </p:spTree>
    <p:extLst>
      <p:ext uri="{BB962C8B-B14F-4D97-AF65-F5344CB8AC3E}">
        <p14:creationId xmlns:p14="http://schemas.microsoft.com/office/powerpoint/2010/main" val="191293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10 minutes</a:t>
            </a:r>
          </a:p>
          <a:p>
            <a:endParaRPr lang="en-US" dirty="0" smtClean="0"/>
          </a:p>
          <a:p>
            <a:r>
              <a:rPr lang="en-US" dirty="0" smtClean="0"/>
              <a:t>Now</a:t>
            </a:r>
            <a:r>
              <a:rPr lang="en-US" baseline="0" dirty="0" smtClean="0"/>
              <a:t> take time to fill in this handout, this will be the basis for our final piece we want to work on today. Try and write a sentence or bullet things under the boxes. You’ll have about 10 minutes.</a:t>
            </a:r>
          </a:p>
          <a:p>
            <a:endParaRPr lang="en-US" baseline="0" dirty="0" smtClean="0"/>
          </a:p>
          <a:p>
            <a:r>
              <a:rPr lang="en-US" baseline="0" dirty="0" smtClean="0"/>
              <a:t>When you are done turn your paper over.</a:t>
            </a:r>
          </a:p>
          <a:p>
            <a:endParaRPr lang="en-US" baseline="0" dirty="0" smtClean="0"/>
          </a:p>
          <a:p>
            <a:endParaRPr lang="en-US" baseline="0" dirty="0" smtClean="0"/>
          </a:p>
          <a:p>
            <a:endParaRPr lang="en-US" baseline="0" dirty="0" smtClean="0"/>
          </a:p>
          <a:p>
            <a:endParaRPr lang="en-US" baseline="0" dirty="0" smtClean="0"/>
          </a:p>
          <a:p>
            <a:r>
              <a:rPr lang="en-US" baseline="0" dirty="0" smtClean="0"/>
              <a:t>Okay, now that we are done we are going to try and turn each box into a sort of paragraph while incorporating our thick descriptions. Don’t stress if you don’t have time for each of those right now, that’s just a guide. </a:t>
            </a:r>
          </a:p>
          <a:p>
            <a:endParaRPr lang="en-US" dirty="0"/>
          </a:p>
        </p:txBody>
      </p:sp>
      <p:sp>
        <p:nvSpPr>
          <p:cNvPr id="4" name="Slide Number Placeholder 3"/>
          <p:cNvSpPr>
            <a:spLocks noGrp="1"/>
          </p:cNvSpPr>
          <p:nvPr>
            <p:ph type="sldNum" sz="quarter" idx="10"/>
          </p:nvPr>
        </p:nvSpPr>
        <p:spPr/>
        <p:txBody>
          <a:bodyPr/>
          <a:lstStyle/>
          <a:p>
            <a:fld id="{40C9DBDA-414F-E54F-8B11-8D7DA131BFF2}" type="slidenum">
              <a:rPr lang="en-US" smtClean="0"/>
              <a:t>6</a:t>
            </a:fld>
            <a:endParaRPr lang="en-US"/>
          </a:p>
        </p:txBody>
      </p:sp>
    </p:spTree>
    <p:extLst>
      <p:ext uri="{BB962C8B-B14F-4D97-AF65-F5344CB8AC3E}">
        <p14:creationId xmlns:p14="http://schemas.microsoft.com/office/powerpoint/2010/main" val="231274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10 minutes</a:t>
            </a:r>
          </a:p>
          <a:p>
            <a:endParaRPr lang="en-US" dirty="0" smtClean="0"/>
          </a:p>
          <a:p>
            <a:r>
              <a:rPr lang="en-US" dirty="0" smtClean="0"/>
              <a:t>Here are some questions to</a:t>
            </a:r>
            <a:r>
              <a:rPr lang="en-US" baseline="0" dirty="0" smtClean="0"/>
              <a:t> guide you as you write your kernel piece. If you have any questions raise your hand and the assistant teachers will come help you. You’ll have about 10 minutes for this writing. I’ll warn you when time is almost up.</a:t>
            </a:r>
            <a:endParaRPr lang="en-US" dirty="0"/>
          </a:p>
        </p:txBody>
      </p:sp>
      <p:sp>
        <p:nvSpPr>
          <p:cNvPr id="4" name="Slide Number Placeholder 3"/>
          <p:cNvSpPr>
            <a:spLocks noGrp="1"/>
          </p:cNvSpPr>
          <p:nvPr>
            <p:ph type="sldNum" sz="quarter" idx="10"/>
          </p:nvPr>
        </p:nvSpPr>
        <p:spPr/>
        <p:txBody>
          <a:bodyPr/>
          <a:lstStyle/>
          <a:p>
            <a:fld id="{40C9DBDA-414F-E54F-8B11-8D7DA131BFF2}" type="slidenum">
              <a:rPr lang="en-US" smtClean="0"/>
              <a:t>7</a:t>
            </a:fld>
            <a:endParaRPr lang="en-US"/>
          </a:p>
        </p:txBody>
      </p:sp>
    </p:spTree>
    <p:extLst>
      <p:ext uri="{BB962C8B-B14F-4D97-AF65-F5344CB8AC3E}">
        <p14:creationId xmlns:p14="http://schemas.microsoft.com/office/powerpoint/2010/main" val="2098045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pair sharing I</a:t>
            </a:r>
            <a:r>
              <a:rPr lang="en-US" baseline="0" dirty="0" smtClean="0"/>
              <a:t> want you to think about how this piece could be turned into something else. A memoir, a poem, a short story, etc.</a:t>
            </a:r>
          </a:p>
          <a:p>
            <a:endParaRPr lang="en-US" baseline="0" dirty="0" smtClean="0"/>
          </a:p>
          <a:p>
            <a:r>
              <a:rPr lang="en-US" baseline="0" dirty="0" smtClean="0"/>
              <a:t>Thank you so much for writing with us today. I </a:t>
            </a:r>
            <a:r>
              <a:rPr lang="en-US" baseline="0" smtClean="0"/>
              <a:t>look forward to seeing more of your work!</a:t>
            </a:r>
            <a:endParaRPr lang="en-US"/>
          </a:p>
        </p:txBody>
      </p:sp>
      <p:sp>
        <p:nvSpPr>
          <p:cNvPr id="4" name="Slide Number Placeholder 3"/>
          <p:cNvSpPr>
            <a:spLocks noGrp="1"/>
          </p:cNvSpPr>
          <p:nvPr>
            <p:ph type="sldNum" sz="quarter" idx="10"/>
          </p:nvPr>
        </p:nvSpPr>
        <p:spPr/>
        <p:txBody>
          <a:bodyPr/>
          <a:lstStyle/>
          <a:p>
            <a:fld id="{40C9DBDA-414F-E54F-8B11-8D7DA131BFF2}" type="slidenum">
              <a:rPr lang="en-US" smtClean="0"/>
              <a:t>8</a:t>
            </a:fld>
            <a:endParaRPr lang="en-US"/>
          </a:p>
        </p:txBody>
      </p:sp>
    </p:spTree>
    <p:extLst>
      <p:ext uri="{BB962C8B-B14F-4D97-AF65-F5344CB8AC3E}">
        <p14:creationId xmlns:p14="http://schemas.microsoft.com/office/powerpoint/2010/main" val="91828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EA38EE89-6BE5-D54E-A4D8-966D0464F8DC}" type="datetimeFigureOut">
              <a:rPr lang="en-US" smtClean="0"/>
              <a:t>12/7/17</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A1F1D19A-D4E0-FF44-A265-37A8A49A093E}"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873593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38EE89-6BE5-D54E-A4D8-966D0464F8DC}"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171117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EA38EE89-6BE5-D54E-A4D8-966D0464F8DC}" type="datetimeFigureOut">
              <a:rPr lang="en-US" smtClean="0"/>
              <a:t>12/7/17</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A1F1D19A-D4E0-FF44-A265-37A8A49A093E}"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468622"/>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38EE89-6BE5-D54E-A4D8-966D0464F8DC}"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139729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EA38EE89-6BE5-D54E-A4D8-966D0464F8DC}" type="datetimeFigureOut">
              <a:rPr lang="en-US" smtClean="0"/>
              <a:t>12/7/17</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A1F1D19A-D4E0-FF44-A265-37A8A49A093E}"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435905"/>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38EE89-6BE5-D54E-A4D8-966D0464F8DC}"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12177887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38EE89-6BE5-D54E-A4D8-966D0464F8DC}" type="datetimeFigureOut">
              <a:rPr lang="en-US" smtClean="0"/>
              <a:t>12/7/17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18570544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38EE89-6BE5-D54E-A4D8-966D0464F8DC}" type="datetimeFigureOut">
              <a:rPr lang="en-US" smtClean="0"/>
              <a:t>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213391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8EE89-6BE5-D54E-A4D8-966D0464F8DC}" type="datetimeFigureOut">
              <a:rPr lang="en-US" smtClean="0"/>
              <a:t>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169448266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8EE89-6BE5-D54E-A4D8-966D0464F8DC}"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138952459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8EE89-6BE5-D54E-A4D8-966D0464F8DC}"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1D19A-D4E0-FF44-A265-37A8A49A093E}" type="slidenum">
              <a:rPr lang="en-US" smtClean="0"/>
              <a:t>‹#›</a:t>
            </a:fld>
            <a:endParaRPr lang="en-US"/>
          </a:p>
        </p:txBody>
      </p:sp>
    </p:spTree>
    <p:extLst>
      <p:ext uri="{BB962C8B-B14F-4D97-AF65-F5344CB8AC3E}">
        <p14:creationId xmlns:p14="http://schemas.microsoft.com/office/powerpoint/2010/main" val="2002690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EA38EE89-6BE5-D54E-A4D8-966D0464F8DC}" type="datetimeFigureOut">
              <a:rPr lang="en-US" smtClean="0"/>
              <a:t>12/7/17</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A1F1D19A-D4E0-FF44-A265-37A8A49A093E}"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41819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83464"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lumOff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3"/>
            <a:ext cx="10149894" cy="4268965"/>
          </a:xfrm>
        </p:spPr>
        <p:txBody>
          <a:bodyPr>
            <a:normAutofit/>
          </a:bodyPr>
          <a:lstStyle/>
          <a:p>
            <a:pPr>
              <a:lnSpc>
                <a:spcPct val="150000"/>
              </a:lnSpc>
            </a:pPr>
            <a:r>
              <a:rPr lang="en-US" dirty="0" smtClean="0">
                <a:solidFill>
                  <a:schemeClr val="bg1"/>
                </a:solidFill>
              </a:rPr>
              <a:t>Evolution of my thinking</a:t>
            </a:r>
            <a:endParaRPr lang="en-US" dirty="0">
              <a:solidFill>
                <a:schemeClr val="bg1"/>
              </a:solidFill>
            </a:endParaRPr>
          </a:p>
        </p:txBody>
      </p:sp>
      <p:sp>
        <p:nvSpPr>
          <p:cNvPr id="3" name="Subtitle 2"/>
          <p:cNvSpPr>
            <a:spLocks noGrp="1"/>
          </p:cNvSpPr>
          <p:nvPr>
            <p:ph type="subTitle" idx="1"/>
          </p:nvPr>
        </p:nvSpPr>
        <p:spPr>
          <a:xfrm>
            <a:off x="6957700" y="5412258"/>
            <a:ext cx="4746620" cy="706355"/>
          </a:xfrm>
        </p:spPr>
        <p:txBody>
          <a:bodyPr/>
          <a:lstStyle/>
          <a:p>
            <a:r>
              <a:rPr lang="en-US" i="0" dirty="0" smtClean="0">
                <a:solidFill>
                  <a:schemeClr val="bg1"/>
                </a:solidFill>
                <a:latin typeface="+mj-lt"/>
              </a:rPr>
              <a:t>Presented by: Brooke Matejka</a:t>
            </a:r>
            <a:endParaRPr lang="en-US" i="0" dirty="0">
              <a:solidFill>
                <a:schemeClr val="bg1"/>
              </a:solidFill>
              <a:latin typeface="+mj-lt"/>
            </a:endParaRPr>
          </a:p>
        </p:txBody>
      </p:sp>
    </p:spTree>
    <p:extLst>
      <p:ext uri="{BB962C8B-B14F-4D97-AF65-F5344CB8AC3E}">
        <p14:creationId xmlns:p14="http://schemas.microsoft.com/office/powerpoint/2010/main" val="146141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7181089" y="2477194"/>
            <a:ext cx="3808336" cy="3248378"/>
          </a:xfrm>
          <a:prstGeom prst="round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86396" y="996255"/>
            <a:ext cx="3509283" cy="2838809"/>
          </a:xfrm>
          <a:prstGeom prst="round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95679" y="319031"/>
            <a:ext cx="4166260" cy="764624"/>
          </a:xfrm>
        </p:spPr>
        <p:txBody>
          <a:bodyPr>
            <a:normAutofit fontScale="90000"/>
          </a:bodyPr>
          <a:lstStyle/>
          <a:p>
            <a:r>
              <a:rPr lang="en-US" dirty="0" smtClean="0"/>
              <a:t>Introductions</a:t>
            </a:r>
            <a:endParaRPr lang="en-US" dirty="0"/>
          </a:p>
        </p:txBody>
      </p:sp>
      <p:sp>
        <p:nvSpPr>
          <p:cNvPr id="3" name="Content Placeholder 2"/>
          <p:cNvSpPr>
            <a:spLocks noGrp="1"/>
          </p:cNvSpPr>
          <p:nvPr>
            <p:ph idx="1"/>
          </p:nvPr>
        </p:nvSpPr>
        <p:spPr>
          <a:xfrm>
            <a:off x="186396" y="1137369"/>
            <a:ext cx="3432095" cy="2697695"/>
          </a:xfrm>
        </p:spPr>
        <p:txBody>
          <a:bodyPr>
            <a:noAutofit/>
          </a:bodyPr>
          <a:lstStyle/>
          <a:p>
            <a:pPr marL="0" indent="0">
              <a:lnSpc>
                <a:spcPct val="200000"/>
              </a:lnSpc>
              <a:buNone/>
            </a:pPr>
            <a:r>
              <a:rPr lang="en-US" dirty="0"/>
              <a:t>	</a:t>
            </a:r>
            <a:r>
              <a:rPr lang="en-US" dirty="0" smtClean="0">
                <a:latin typeface="+mj-lt"/>
              </a:rPr>
              <a:t>Your name</a:t>
            </a:r>
          </a:p>
          <a:p>
            <a:pPr marL="0" indent="0">
              <a:lnSpc>
                <a:spcPct val="200000"/>
              </a:lnSpc>
              <a:buNone/>
            </a:pPr>
            <a:r>
              <a:rPr lang="en-US" dirty="0" smtClean="0">
                <a:latin typeface="+mj-lt"/>
              </a:rPr>
              <a:t>	Your school</a:t>
            </a:r>
          </a:p>
          <a:p>
            <a:pPr marL="0" indent="0">
              <a:lnSpc>
                <a:spcPct val="200000"/>
              </a:lnSpc>
              <a:buNone/>
            </a:pPr>
            <a:r>
              <a:rPr lang="en-US" dirty="0" smtClean="0">
                <a:latin typeface="+mj-lt"/>
              </a:rPr>
              <a:t>When you started writing</a:t>
            </a:r>
          </a:p>
        </p:txBody>
      </p:sp>
      <p:cxnSp>
        <p:nvCxnSpPr>
          <p:cNvPr id="7" name="Elbow Connector 6"/>
          <p:cNvCxnSpPr/>
          <p:nvPr/>
        </p:nvCxnSpPr>
        <p:spPr>
          <a:xfrm>
            <a:off x="3695679" y="1935678"/>
            <a:ext cx="3408222" cy="2529447"/>
          </a:xfrm>
          <a:prstGeom prst="bentConnector3">
            <a:avLst>
              <a:gd name="adj1" fmla="val 38153"/>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31825" y="2646194"/>
            <a:ext cx="3229015" cy="3323987"/>
          </a:xfrm>
          <a:prstGeom prst="rect">
            <a:avLst/>
          </a:prstGeom>
          <a:noFill/>
        </p:spPr>
        <p:txBody>
          <a:bodyPr wrap="square" rtlCol="0">
            <a:spAutoFit/>
          </a:bodyPr>
          <a:lstStyle/>
          <a:p>
            <a:pPr>
              <a:lnSpc>
                <a:spcPct val="200000"/>
              </a:lnSpc>
            </a:pPr>
            <a:r>
              <a:rPr lang="en-US" sz="2000" dirty="0" smtClean="0">
                <a:latin typeface="+mj-lt"/>
                <a:ea typeface="Arial Hebrew" charset="0"/>
                <a:cs typeface="Arial Hebrew" charset="0"/>
              </a:rPr>
              <a:t>How </a:t>
            </a:r>
            <a:r>
              <a:rPr lang="en-US" sz="2000" dirty="0">
                <a:latin typeface="+mj-lt"/>
                <a:ea typeface="Arial Hebrew" charset="0"/>
                <a:cs typeface="Arial Hebrew" charset="0"/>
              </a:rPr>
              <a:t>you found out Santa wasn’t </a:t>
            </a:r>
            <a:r>
              <a:rPr lang="en-US" sz="2000" dirty="0" smtClean="0">
                <a:latin typeface="+mj-lt"/>
                <a:ea typeface="Arial Hebrew" charset="0"/>
                <a:cs typeface="Arial Hebrew" charset="0"/>
              </a:rPr>
              <a:t>real</a:t>
            </a:r>
          </a:p>
          <a:p>
            <a:pPr algn="ctr">
              <a:lnSpc>
                <a:spcPct val="200000"/>
              </a:lnSpc>
            </a:pPr>
            <a:r>
              <a:rPr lang="en-US" sz="1600" dirty="0" smtClean="0">
                <a:latin typeface="+mj-lt"/>
                <a:ea typeface="Arial Hebrew" charset="0"/>
                <a:cs typeface="Arial Hebrew" charset="0"/>
              </a:rPr>
              <a:t>or</a:t>
            </a:r>
            <a:endParaRPr lang="en-US" sz="1600" dirty="0">
              <a:latin typeface="+mj-lt"/>
              <a:ea typeface="Arial Hebrew" charset="0"/>
              <a:cs typeface="Arial Hebrew" charset="0"/>
            </a:endParaRPr>
          </a:p>
          <a:p>
            <a:pPr>
              <a:lnSpc>
                <a:spcPct val="200000"/>
              </a:lnSpc>
            </a:pPr>
            <a:r>
              <a:rPr lang="en-US" sz="2000" dirty="0" smtClean="0">
                <a:latin typeface="+mj-lt"/>
                <a:ea typeface="Arial Hebrew" charset="0"/>
                <a:cs typeface="Arial Hebrew" charset="0"/>
              </a:rPr>
              <a:t>Your </a:t>
            </a:r>
            <a:r>
              <a:rPr lang="en-US" sz="2000" dirty="0">
                <a:latin typeface="+mj-lt"/>
                <a:ea typeface="Arial Hebrew" charset="0"/>
                <a:cs typeface="Arial Hebrew" charset="0"/>
              </a:rPr>
              <a:t>favorite book as a child</a:t>
            </a:r>
          </a:p>
          <a:p>
            <a:endParaRPr lang="en-US" dirty="0"/>
          </a:p>
        </p:txBody>
      </p:sp>
    </p:spTree>
    <p:extLst>
      <p:ext uri="{BB962C8B-B14F-4D97-AF65-F5344CB8AC3E}">
        <p14:creationId xmlns:p14="http://schemas.microsoft.com/office/powerpoint/2010/main" val="250909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97" y="569066"/>
            <a:ext cx="4981903" cy="3374943"/>
          </a:xfrm>
          <a:solidFill>
            <a:schemeClr val="bg2"/>
          </a:solidFill>
        </p:spPr>
        <p:txBody>
          <a:bodyPr/>
          <a:lstStyle/>
          <a:p>
            <a:pPr algn="ctr"/>
            <a:r>
              <a:rPr lang="en-US" dirty="0" smtClean="0"/>
              <a:t>Focused Truism </a:t>
            </a:r>
            <a:br>
              <a:rPr lang="en-US" dirty="0" smtClean="0"/>
            </a:br>
            <a:r>
              <a:rPr lang="en-US" dirty="0" smtClean="0"/>
              <a:t>Free Write</a:t>
            </a:r>
            <a:br>
              <a:rPr lang="en-US" dirty="0" smtClean="0"/>
            </a:br>
            <a:r>
              <a:rPr lang="en-US" dirty="0" smtClean="0"/>
              <a:t/>
            </a:r>
            <a:br>
              <a:rPr lang="en-US" dirty="0" smtClean="0"/>
            </a:br>
            <a:r>
              <a:rPr lang="en-US" sz="2400" i="0" dirty="0" smtClean="0"/>
              <a:t>Try to choose one that you believe or maybe used to believe but have now shifted your thoughts on.</a:t>
            </a:r>
            <a:endParaRPr lang="en-US" sz="2400" i="0" dirty="0"/>
          </a:p>
        </p:txBody>
      </p:sp>
      <p:sp>
        <p:nvSpPr>
          <p:cNvPr id="3" name="Content Placeholder 2"/>
          <p:cNvSpPr>
            <a:spLocks noGrp="1"/>
          </p:cNvSpPr>
          <p:nvPr>
            <p:ph idx="1"/>
          </p:nvPr>
        </p:nvSpPr>
        <p:spPr>
          <a:xfrm>
            <a:off x="5316070" y="340466"/>
            <a:ext cx="6248398" cy="5655156"/>
          </a:xfrm>
          <a:solidFill>
            <a:schemeClr val="tx2">
              <a:lumMod val="25000"/>
              <a:lumOff val="75000"/>
            </a:schemeClr>
          </a:solidFill>
        </p:spPr>
        <p:txBody>
          <a:bodyPr/>
          <a:lstStyle/>
          <a:p>
            <a:pPr>
              <a:lnSpc>
                <a:spcPct val="250000"/>
              </a:lnSpc>
            </a:pPr>
            <a:r>
              <a:rPr lang="en-US" dirty="0" smtClean="0">
                <a:latin typeface="+mj-lt"/>
              </a:rPr>
              <a:t>A </a:t>
            </a:r>
            <a:r>
              <a:rPr lang="en-US" dirty="0">
                <a:latin typeface="+mj-lt"/>
              </a:rPr>
              <a:t>lie, told often enough, becomes the truth.</a:t>
            </a:r>
          </a:p>
          <a:p>
            <a:pPr>
              <a:lnSpc>
                <a:spcPct val="250000"/>
              </a:lnSpc>
            </a:pPr>
            <a:r>
              <a:rPr lang="en-US" dirty="0" smtClean="0">
                <a:latin typeface="+mj-lt"/>
              </a:rPr>
              <a:t>Actions </a:t>
            </a:r>
            <a:r>
              <a:rPr lang="en-US" dirty="0">
                <a:latin typeface="+mj-lt"/>
              </a:rPr>
              <a:t>speak louder than words</a:t>
            </a:r>
          </a:p>
          <a:p>
            <a:pPr>
              <a:lnSpc>
                <a:spcPct val="250000"/>
              </a:lnSpc>
            </a:pPr>
            <a:r>
              <a:rPr lang="en-US" dirty="0" smtClean="0">
                <a:latin typeface="+mj-lt"/>
              </a:rPr>
              <a:t>If you love something, let it go.</a:t>
            </a:r>
          </a:p>
          <a:p>
            <a:pPr>
              <a:lnSpc>
                <a:spcPct val="250000"/>
              </a:lnSpc>
            </a:pPr>
            <a:r>
              <a:rPr lang="en-US" dirty="0" smtClean="0">
                <a:latin typeface="+mj-lt"/>
              </a:rPr>
              <a:t>What goes around, comes around.</a:t>
            </a:r>
          </a:p>
          <a:p>
            <a:pPr>
              <a:lnSpc>
                <a:spcPct val="250000"/>
              </a:lnSpc>
            </a:pPr>
            <a:r>
              <a:rPr lang="en-US" dirty="0" smtClean="0">
                <a:latin typeface="+mj-lt"/>
              </a:rPr>
              <a:t>When one door closes, another one opens.</a:t>
            </a:r>
          </a:p>
          <a:p>
            <a:pPr>
              <a:lnSpc>
                <a:spcPct val="250000"/>
              </a:lnSpc>
            </a:pPr>
            <a:r>
              <a:rPr lang="en-US" dirty="0" smtClean="0">
                <a:latin typeface="+mj-lt"/>
              </a:rPr>
              <a:t>Better safe than sorry!</a:t>
            </a:r>
          </a:p>
          <a:p>
            <a:endParaRPr lang="en-US" dirty="0"/>
          </a:p>
        </p:txBody>
      </p:sp>
    </p:spTree>
    <p:extLst>
      <p:ext uri="{BB962C8B-B14F-4D97-AF65-F5344CB8AC3E}">
        <p14:creationId xmlns:p14="http://schemas.microsoft.com/office/powerpoint/2010/main" val="2144073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841175" y="262794"/>
            <a:ext cx="7350825" cy="5401736"/>
          </a:xfrm>
          <a:prstGeom prst="ellipse">
            <a:avLst/>
          </a:prstGeom>
          <a:solidFill>
            <a:schemeClr val="tx2">
              <a:lumMod val="50000"/>
              <a:lumOff val="50000"/>
            </a:schemeClr>
          </a:solidFill>
          <a:effectLst>
            <a:softEdge rad="63500"/>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007" y="155918"/>
            <a:ext cx="5640779" cy="1447252"/>
          </a:xfrm>
        </p:spPr>
        <p:txBody>
          <a:bodyPr>
            <a:normAutofit/>
          </a:bodyPr>
          <a:lstStyle/>
          <a:p>
            <a:pPr algn="l"/>
            <a:r>
              <a:rPr lang="en-US" dirty="0" smtClean="0"/>
              <a:t>Choose a Word</a:t>
            </a:r>
            <a:endParaRPr lang="en-US" dirty="0"/>
          </a:p>
        </p:txBody>
      </p:sp>
      <p:sp>
        <p:nvSpPr>
          <p:cNvPr id="3" name="Content Placeholder 2"/>
          <p:cNvSpPr>
            <a:spLocks noGrp="1"/>
          </p:cNvSpPr>
          <p:nvPr>
            <p:ph idx="1"/>
          </p:nvPr>
        </p:nvSpPr>
        <p:spPr>
          <a:xfrm>
            <a:off x="6202877" y="428280"/>
            <a:ext cx="4940135" cy="5675636"/>
          </a:xfrm>
          <a:effectLst>
            <a:softEdge rad="63500"/>
          </a:effectLst>
        </p:spPr>
        <p:txBody>
          <a:bodyPr>
            <a:normAutofit fontScale="70000" lnSpcReduction="20000"/>
          </a:bodyPr>
          <a:lstStyle/>
          <a:p>
            <a:pPr marL="0" indent="0">
              <a:buNone/>
            </a:pPr>
            <a:r>
              <a:rPr lang="en-US" dirty="0" smtClean="0">
                <a:latin typeface="+mj-lt"/>
              </a:rPr>
              <a:t>	</a:t>
            </a:r>
          </a:p>
          <a:p>
            <a:pPr marL="0" indent="0">
              <a:buNone/>
            </a:pPr>
            <a:endParaRPr lang="en-US" dirty="0">
              <a:latin typeface="+mj-lt"/>
            </a:endParaRPr>
          </a:p>
          <a:p>
            <a:pPr marL="0" indent="0">
              <a:buNone/>
            </a:pPr>
            <a:r>
              <a:rPr lang="en-US" sz="4000" dirty="0" smtClean="0">
                <a:latin typeface="+mj-lt"/>
              </a:rPr>
              <a:t>What is a word that means something different than it used to in your life?</a:t>
            </a:r>
          </a:p>
          <a:p>
            <a:pPr marL="0" indent="0">
              <a:buNone/>
            </a:pPr>
            <a:endParaRPr lang="en-US" sz="4000" dirty="0">
              <a:latin typeface="+mj-lt"/>
            </a:endParaRPr>
          </a:p>
          <a:p>
            <a:pPr marL="0" indent="0">
              <a:buNone/>
            </a:pPr>
            <a:r>
              <a:rPr lang="en-US" sz="4000" dirty="0" smtClean="0">
                <a:latin typeface="+mj-lt"/>
              </a:rPr>
              <a:t>What is a word that could have a lot of different meanings or connotations with different life experience?</a:t>
            </a:r>
          </a:p>
          <a:p>
            <a:pPr marL="0" indent="0">
              <a:buNone/>
            </a:pPr>
            <a:endParaRPr lang="en-US" dirty="0">
              <a:latin typeface="+mj-lt"/>
            </a:endParaRPr>
          </a:p>
          <a:p>
            <a:pPr marL="0" indent="0">
              <a:buNone/>
            </a:pPr>
            <a:r>
              <a:rPr lang="en-US" dirty="0" smtClean="0">
                <a:latin typeface="+mj-lt"/>
              </a:rPr>
              <a:t>	</a:t>
            </a:r>
            <a:r>
              <a:rPr lang="en-US" dirty="0">
                <a:latin typeface="+mj-lt"/>
              </a:rPr>
              <a:t>	</a:t>
            </a:r>
            <a:endParaRPr lang="en-US" dirty="0" smtClean="0">
              <a:latin typeface="+mj-lt"/>
            </a:endParaRPr>
          </a:p>
          <a:p>
            <a:pPr marL="0" indent="0">
              <a:buNone/>
            </a:pPr>
            <a:r>
              <a:rPr lang="en-US" dirty="0">
                <a:latin typeface="+mj-lt"/>
              </a:rPr>
              <a:t>	</a:t>
            </a:r>
            <a:endParaRPr lang="en-US" dirty="0" smtClean="0">
              <a:latin typeface="+mj-lt"/>
            </a:endParaRPr>
          </a:p>
          <a:p>
            <a:pPr lvl="8"/>
            <a:endParaRPr lang="en-US" dirty="0">
              <a:latin typeface="+mj-lt"/>
            </a:endParaRPr>
          </a:p>
        </p:txBody>
      </p:sp>
      <p:sp>
        <p:nvSpPr>
          <p:cNvPr id="5" name="TextBox 4"/>
          <p:cNvSpPr txBox="1"/>
          <p:nvPr/>
        </p:nvSpPr>
        <p:spPr>
          <a:xfrm>
            <a:off x="285007" y="2563552"/>
            <a:ext cx="5153890" cy="800219"/>
          </a:xfrm>
          <a:prstGeom prst="rect">
            <a:avLst/>
          </a:prstGeom>
          <a:noFill/>
        </p:spPr>
        <p:txBody>
          <a:bodyPr wrap="square" rtlCol="0">
            <a:spAutoFit/>
          </a:bodyPr>
          <a:lstStyle/>
          <a:p>
            <a:r>
              <a:rPr lang="en-US" sz="2800" dirty="0" smtClean="0">
                <a:latin typeface="+mj-lt"/>
              </a:rPr>
              <a:t>consider </a:t>
            </a:r>
            <a:r>
              <a:rPr lang="en-US" sz="2800" dirty="0">
                <a:latin typeface="+mj-lt"/>
              </a:rPr>
              <a:t>these questions:</a:t>
            </a:r>
          </a:p>
          <a:p>
            <a:endParaRPr lang="en-US" dirty="0"/>
          </a:p>
        </p:txBody>
      </p:sp>
    </p:spTree>
    <p:extLst>
      <p:ext uri="{BB962C8B-B14F-4D97-AF65-F5344CB8AC3E}">
        <p14:creationId xmlns:p14="http://schemas.microsoft.com/office/powerpoint/2010/main" val="189493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8517" y="2310510"/>
            <a:ext cx="9830790" cy="2064769"/>
          </a:xfrm>
        </p:spPr>
        <p:txBody>
          <a:bodyPr/>
          <a:lstStyle/>
          <a:p>
            <a:pPr algn="ctr"/>
            <a:r>
              <a:rPr lang="en-US" dirty="0" smtClean="0"/>
              <a:t>Now, choose a word, any word!</a:t>
            </a:r>
            <a:endParaRPr lang="en-US" dirty="0"/>
          </a:p>
        </p:txBody>
      </p:sp>
    </p:spTree>
    <p:extLst>
      <p:ext uri="{BB962C8B-B14F-4D97-AF65-F5344CB8AC3E}">
        <p14:creationId xmlns:p14="http://schemas.microsoft.com/office/powerpoint/2010/main" val="1541391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19129896"/>
              </p:ext>
            </p:extLst>
          </p:nvPr>
        </p:nvGraphicFramePr>
        <p:xfrm>
          <a:off x="681645" y="448888"/>
          <a:ext cx="4488872" cy="5266718"/>
        </p:xfrm>
        <a:graphic>
          <a:graphicData uri="http://schemas.openxmlformats.org/drawingml/2006/table">
            <a:tbl>
              <a:tblPr/>
              <a:tblGrid>
                <a:gridCol w="2225447"/>
                <a:gridCol w="2263425"/>
              </a:tblGrid>
              <a:tr h="1810804">
                <a:tc>
                  <a:txBody>
                    <a:bodyPr/>
                    <a:lstStyle/>
                    <a:p>
                      <a:pPr rtl="0" fontAlgn="t">
                        <a:spcBef>
                          <a:spcPts val="0"/>
                        </a:spcBef>
                        <a:spcAft>
                          <a:spcPts val="0"/>
                        </a:spcAft>
                      </a:pPr>
                      <a:r>
                        <a:rPr lang="en-US" sz="900" b="0" i="0" u="none" strike="noStrike">
                          <a:solidFill>
                            <a:srgbClr val="303031"/>
                          </a:solidFill>
                          <a:effectLst/>
                          <a:latin typeface="Calibri" charset="0"/>
                        </a:rPr>
                        <a:t>What the word meant to me when I was 6</a:t>
                      </a:r>
                      <a:endParaRPr lang="en-US" sz="1500">
                        <a:effectLst/>
                      </a:endParaRPr>
                    </a:p>
                  </a:txBody>
                  <a:tcPr marL="42290" marR="42290" marT="42290" marB="42290">
                    <a:lnL w="12611" cap="flat" cmpd="sng" algn="ctr">
                      <a:solidFill>
                        <a:srgbClr val="A3A3A3"/>
                      </a:solidFill>
                      <a:prstDash val="solid"/>
                      <a:round/>
                      <a:headEnd type="none" w="med" len="med"/>
                      <a:tailEnd type="none" w="med" len="med"/>
                    </a:lnL>
                    <a:lnR w="12611" cap="flat" cmpd="sng" algn="ctr">
                      <a:solidFill>
                        <a:srgbClr val="A3A3A3"/>
                      </a:solidFill>
                      <a:prstDash val="solid"/>
                      <a:round/>
                      <a:headEnd type="none" w="med" len="med"/>
                      <a:tailEnd type="none" w="med" len="med"/>
                    </a:lnR>
                    <a:lnT w="12611" cap="flat" cmpd="sng" algn="ctr">
                      <a:solidFill>
                        <a:srgbClr val="A3A3A3"/>
                      </a:solidFill>
                      <a:prstDash val="solid"/>
                      <a:round/>
                      <a:headEnd type="none" w="med" len="med"/>
                      <a:tailEnd type="none" w="med" len="med"/>
                    </a:lnT>
                    <a:lnB w="12611" cap="flat" cmpd="sng" algn="ctr">
                      <a:solidFill>
                        <a:srgbClr val="A3A3A3"/>
                      </a:solidFill>
                      <a:prstDash val="solid"/>
                      <a:round/>
                      <a:headEnd type="none" w="med" len="med"/>
                      <a:tailEnd type="none" w="med" len="med"/>
                    </a:lnB>
                  </a:tcPr>
                </a:tc>
                <a:tc>
                  <a:txBody>
                    <a:bodyPr/>
                    <a:lstStyle/>
                    <a:p>
                      <a:pPr rtl="0" fontAlgn="t">
                        <a:spcBef>
                          <a:spcPts val="0"/>
                        </a:spcBef>
                        <a:spcAft>
                          <a:spcPts val="0"/>
                        </a:spcAft>
                      </a:pPr>
                      <a:r>
                        <a:rPr lang="en-US" sz="900" b="0" i="0" u="none" strike="noStrike">
                          <a:solidFill>
                            <a:srgbClr val="303031"/>
                          </a:solidFill>
                          <a:effectLst/>
                          <a:latin typeface="Calibri" charset="0"/>
                        </a:rPr>
                        <a:t>What the word meant to me when I was 12</a:t>
                      </a:r>
                      <a:endParaRPr lang="en-US" sz="1500">
                        <a:effectLst/>
                      </a:endParaRPr>
                    </a:p>
                  </a:txBody>
                  <a:tcPr marL="42290" marR="42290" marT="42290" marB="42290">
                    <a:lnL w="12611" cap="flat" cmpd="sng" algn="ctr">
                      <a:solidFill>
                        <a:srgbClr val="A3A3A3"/>
                      </a:solidFill>
                      <a:prstDash val="solid"/>
                      <a:round/>
                      <a:headEnd type="none" w="med" len="med"/>
                      <a:tailEnd type="none" w="med" len="med"/>
                    </a:lnL>
                    <a:lnR w="12611" cap="flat" cmpd="sng" algn="ctr">
                      <a:solidFill>
                        <a:srgbClr val="A3A3A3"/>
                      </a:solidFill>
                      <a:prstDash val="solid"/>
                      <a:round/>
                      <a:headEnd type="none" w="med" len="med"/>
                      <a:tailEnd type="none" w="med" len="med"/>
                    </a:lnR>
                    <a:lnT w="12611" cap="flat" cmpd="sng" algn="ctr">
                      <a:solidFill>
                        <a:srgbClr val="A3A3A3"/>
                      </a:solidFill>
                      <a:prstDash val="solid"/>
                      <a:round/>
                      <a:headEnd type="none" w="med" len="med"/>
                      <a:tailEnd type="none" w="med" len="med"/>
                    </a:lnT>
                    <a:lnB w="12611" cap="flat" cmpd="sng" algn="ctr">
                      <a:solidFill>
                        <a:srgbClr val="A3A3A3"/>
                      </a:solidFill>
                      <a:prstDash val="solid"/>
                      <a:round/>
                      <a:headEnd type="none" w="med" len="med"/>
                      <a:tailEnd type="none" w="med" len="med"/>
                    </a:lnB>
                  </a:tcPr>
                </a:tc>
              </a:tr>
              <a:tr h="1645110">
                <a:tc>
                  <a:txBody>
                    <a:bodyPr/>
                    <a:lstStyle/>
                    <a:p>
                      <a:pPr rtl="0" fontAlgn="t">
                        <a:spcBef>
                          <a:spcPts val="0"/>
                        </a:spcBef>
                        <a:spcAft>
                          <a:spcPts val="0"/>
                        </a:spcAft>
                      </a:pPr>
                      <a:r>
                        <a:rPr lang="en-US" sz="900" b="0" i="0" u="none" strike="noStrike" dirty="0">
                          <a:solidFill>
                            <a:srgbClr val="303031"/>
                          </a:solidFill>
                          <a:effectLst/>
                          <a:latin typeface="Calibri" charset="0"/>
                        </a:rPr>
                        <a:t>What the word means to me now</a:t>
                      </a:r>
                      <a:endParaRPr lang="en-US" sz="1500" dirty="0">
                        <a:effectLst/>
                      </a:endParaRPr>
                    </a:p>
                  </a:txBody>
                  <a:tcPr marL="42290" marR="42290" marT="42290" marB="42290">
                    <a:lnL w="12611" cap="flat" cmpd="sng" algn="ctr">
                      <a:solidFill>
                        <a:srgbClr val="A3A3A3"/>
                      </a:solidFill>
                      <a:prstDash val="solid"/>
                      <a:round/>
                      <a:headEnd type="none" w="med" len="med"/>
                      <a:tailEnd type="none" w="med" len="med"/>
                    </a:lnL>
                    <a:lnR w="12611" cap="flat" cmpd="sng" algn="ctr">
                      <a:solidFill>
                        <a:srgbClr val="A3A3A3"/>
                      </a:solidFill>
                      <a:prstDash val="solid"/>
                      <a:round/>
                      <a:headEnd type="none" w="med" len="med"/>
                      <a:tailEnd type="none" w="med" len="med"/>
                    </a:lnR>
                    <a:lnT w="12611" cap="flat" cmpd="sng" algn="ctr">
                      <a:solidFill>
                        <a:srgbClr val="A3A3A3"/>
                      </a:solidFill>
                      <a:prstDash val="solid"/>
                      <a:round/>
                      <a:headEnd type="none" w="med" len="med"/>
                      <a:tailEnd type="none" w="med" len="med"/>
                    </a:lnT>
                    <a:lnB w="12611" cap="flat" cmpd="sng" algn="ctr">
                      <a:solidFill>
                        <a:srgbClr val="A3A3A3"/>
                      </a:solidFill>
                      <a:prstDash val="solid"/>
                      <a:round/>
                      <a:headEnd type="none" w="med" len="med"/>
                      <a:tailEnd type="none" w="med" len="med"/>
                    </a:lnB>
                  </a:tcPr>
                </a:tc>
                <a:tc>
                  <a:txBody>
                    <a:bodyPr/>
                    <a:lstStyle/>
                    <a:p>
                      <a:pPr rtl="0" fontAlgn="t">
                        <a:spcBef>
                          <a:spcPts val="0"/>
                        </a:spcBef>
                        <a:spcAft>
                          <a:spcPts val="0"/>
                        </a:spcAft>
                      </a:pPr>
                      <a:r>
                        <a:rPr lang="en-US" sz="900" b="0" i="0" u="none" strike="noStrike">
                          <a:solidFill>
                            <a:srgbClr val="303031"/>
                          </a:solidFill>
                          <a:effectLst/>
                          <a:latin typeface="Calibri" charset="0"/>
                        </a:rPr>
                        <a:t>What the word will probably mean to me when I am ____ (pick an age)</a:t>
                      </a:r>
                      <a:endParaRPr lang="en-US" sz="1500">
                        <a:effectLst/>
                      </a:endParaRPr>
                    </a:p>
                  </a:txBody>
                  <a:tcPr marL="42290" marR="42290" marT="42290" marB="42290">
                    <a:lnL w="12611" cap="flat" cmpd="sng" algn="ctr">
                      <a:solidFill>
                        <a:srgbClr val="A3A3A3"/>
                      </a:solidFill>
                      <a:prstDash val="solid"/>
                      <a:round/>
                      <a:headEnd type="none" w="med" len="med"/>
                      <a:tailEnd type="none" w="med" len="med"/>
                    </a:lnL>
                    <a:lnR w="12611" cap="flat" cmpd="sng" algn="ctr">
                      <a:solidFill>
                        <a:srgbClr val="A3A3A3"/>
                      </a:solidFill>
                      <a:prstDash val="solid"/>
                      <a:round/>
                      <a:headEnd type="none" w="med" len="med"/>
                      <a:tailEnd type="none" w="med" len="med"/>
                    </a:lnR>
                    <a:lnT w="12611" cap="flat" cmpd="sng" algn="ctr">
                      <a:solidFill>
                        <a:srgbClr val="A3A3A3"/>
                      </a:solidFill>
                      <a:prstDash val="solid"/>
                      <a:round/>
                      <a:headEnd type="none" w="med" len="med"/>
                      <a:tailEnd type="none" w="med" len="med"/>
                    </a:lnT>
                    <a:lnB w="12611" cap="flat" cmpd="sng" algn="ctr">
                      <a:solidFill>
                        <a:srgbClr val="A3A3A3"/>
                      </a:solidFill>
                      <a:prstDash val="solid"/>
                      <a:round/>
                      <a:headEnd type="none" w="med" len="med"/>
                      <a:tailEnd type="none" w="med" len="med"/>
                    </a:lnB>
                  </a:tcPr>
                </a:tc>
              </a:tr>
              <a:tr h="1810804">
                <a:tc>
                  <a:txBody>
                    <a:bodyPr/>
                    <a:lstStyle/>
                    <a:p>
                      <a:pPr rtl="0" fontAlgn="t">
                        <a:spcBef>
                          <a:spcPts val="0"/>
                        </a:spcBef>
                        <a:spcAft>
                          <a:spcPts val="0"/>
                        </a:spcAft>
                      </a:pPr>
                      <a:r>
                        <a:rPr lang="en-US" sz="900" b="0" i="0" u="none" strike="noStrike">
                          <a:solidFill>
                            <a:srgbClr val="303031"/>
                          </a:solidFill>
                          <a:effectLst/>
                          <a:latin typeface="Calibri" charset="0"/>
                        </a:rPr>
                        <a:t>Thick description: a person, a place, an object you associate with this word:</a:t>
                      </a:r>
                      <a:endParaRPr lang="en-US" sz="1500">
                        <a:effectLst/>
                      </a:endParaRPr>
                    </a:p>
                  </a:txBody>
                  <a:tcPr marL="42290" marR="42290" marT="42290" marB="42290">
                    <a:lnL w="12611" cap="flat" cmpd="sng" algn="ctr">
                      <a:solidFill>
                        <a:srgbClr val="A3A3A3"/>
                      </a:solidFill>
                      <a:prstDash val="solid"/>
                      <a:round/>
                      <a:headEnd type="none" w="med" len="med"/>
                      <a:tailEnd type="none" w="med" len="med"/>
                    </a:lnL>
                    <a:lnR w="12611" cap="flat" cmpd="sng" algn="ctr">
                      <a:solidFill>
                        <a:srgbClr val="A3A3A3"/>
                      </a:solidFill>
                      <a:prstDash val="solid"/>
                      <a:round/>
                      <a:headEnd type="none" w="med" len="med"/>
                      <a:tailEnd type="none" w="med" len="med"/>
                    </a:lnR>
                    <a:lnT w="12611" cap="flat" cmpd="sng" algn="ctr">
                      <a:solidFill>
                        <a:srgbClr val="A3A3A3"/>
                      </a:solidFill>
                      <a:prstDash val="solid"/>
                      <a:round/>
                      <a:headEnd type="none" w="med" len="med"/>
                      <a:tailEnd type="none" w="med" len="med"/>
                    </a:lnT>
                    <a:lnB w="12611" cap="flat" cmpd="sng" algn="ctr">
                      <a:solidFill>
                        <a:srgbClr val="A3A3A3"/>
                      </a:solidFill>
                      <a:prstDash val="solid"/>
                      <a:round/>
                      <a:headEnd type="none" w="med" len="med"/>
                      <a:tailEnd type="none" w="med" len="med"/>
                    </a:lnB>
                  </a:tcPr>
                </a:tc>
                <a:tc>
                  <a:txBody>
                    <a:bodyPr/>
                    <a:lstStyle/>
                    <a:p>
                      <a:pPr fontAlgn="t"/>
                      <a:r>
                        <a:rPr lang="en-US" sz="1500" dirty="0">
                          <a:effectLst/>
                        </a:rPr>
                        <a:t/>
                      </a:r>
                      <a:br>
                        <a:rPr lang="en-US" sz="1500" dirty="0">
                          <a:effectLst/>
                        </a:rPr>
                      </a:br>
                      <a:endParaRPr lang="en-US" sz="1500" dirty="0">
                        <a:effectLst/>
                      </a:endParaRPr>
                    </a:p>
                  </a:txBody>
                  <a:tcPr marL="42290" marR="42290" marT="42290" marB="42290">
                    <a:lnL w="12611" cap="flat" cmpd="sng" algn="ctr">
                      <a:solidFill>
                        <a:srgbClr val="A3A3A3"/>
                      </a:solidFill>
                      <a:prstDash val="solid"/>
                      <a:round/>
                      <a:headEnd type="none" w="med" len="med"/>
                      <a:tailEnd type="none" w="med" len="med"/>
                    </a:lnL>
                    <a:lnR w="12611" cap="flat" cmpd="sng" algn="ctr">
                      <a:solidFill>
                        <a:srgbClr val="A3A3A3"/>
                      </a:solidFill>
                      <a:prstDash val="solid"/>
                      <a:round/>
                      <a:headEnd type="none" w="med" len="med"/>
                      <a:tailEnd type="none" w="med" len="med"/>
                    </a:lnR>
                    <a:lnT w="12611" cap="flat" cmpd="sng" algn="ctr">
                      <a:solidFill>
                        <a:srgbClr val="A3A3A3"/>
                      </a:solidFill>
                      <a:prstDash val="solid"/>
                      <a:round/>
                      <a:headEnd type="none" w="med" len="med"/>
                      <a:tailEnd type="none" w="med" len="med"/>
                    </a:lnT>
                    <a:lnB w="12611"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632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010" y="559678"/>
            <a:ext cx="4215896" cy="936612"/>
          </a:xfrm>
        </p:spPr>
        <p:txBody>
          <a:bodyPr>
            <a:normAutofit/>
          </a:bodyPr>
          <a:lstStyle/>
          <a:p>
            <a:r>
              <a:rPr lang="en-US" dirty="0" smtClean="0"/>
              <a:t>Kernel Essay:</a:t>
            </a:r>
            <a:endParaRPr lang="en-US" dirty="0"/>
          </a:p>
        </p:txBody>
      </p:sp>
      <p:sp>
        <p:nvSpPr>
          <p:cNvPr id="3" name="Content Placeholder 2"/>
          <p:cNvSpPr>
            <a:spLocks noGrp="1"/>
          </p:cNvSpPr>
          <p:nvPr>
            <p:ph idx="1"/>
          </p:nvPr>
        </p:nvSpPr>
        <p:spPr>
          <a:xfrm>
            <a:off x="380010" y="2275768"/>
            <a:ext cx="10861731" cy="3809148"/>
          </a:xfrm>
        </p:spPr>
        <p:txBody>
          <a:bodyPr>
            <a:normAutofit/>
          </a:bodyPr>
          <a:lstStyle/>
          <a:p>
            <a:pPr marL="0" indent="0">
              <a:lnSpc>
                <a:spcPct val="160000"/>
              </a:lnSpc>
              <a:buNone/>
            </a:pPr>
            <a:r>
              <a:rPr lang="en-US" dirty="0">
                <a:latin typeface="+mj-lt"/>
              </a:rPr>
              <a:t>	</a:t>
            </a:r>
            <a:r>
              <a:rPr lang="en-US" sz="3200" dirty="0" smtClean="0">
                <a:latin typeface="+mj-lt"/>
              </a:rPr>
              <a:t>Were the connotations positive or negative?</a:t>
            </a:r>
          </a:p>
          <a:p>
            <a:pPr marL="0" indent="0">
              <a:lnSpc>
                <a:spcPct val="160000"/>
              </a:lnSpc>
              <a:buNone/>
            </a:pPr>
            <a:r>
              <a:rPr lang="en-US" sz="3200" dirty="0">
                <a:latin typeface="+mj-lt"/>
              </a:rPr>
              <a:t>	</a:t>
            </a:r>
            <a:r>
              <a:rPr lang="en-US" sz="3200" dirty="0" smtClean="0">
                <a:latin typeface="+mj-lt"/>
              </a:rPr>
              <a:t>Why was that? </a:t>
            </a:r>
            <a:r>
              <a:rPr lang="en-US" sz="3200" dirty="0">
                <a:latin typeface="+mj-lt"/>
              </a:rPr>
              <a:t>d</a:t>
            </a:r>
            <a:r>
              <a:rPr lang="en-US" sz="3200" dirty="0" smtClean="0">
                <a:latin typeface="+mj-lt"/>
              </a:rPr>
              <a:t>id you have a positive or negative 	experience?</a:t>
            </a:r>
          </a:p>
          <a:p>
            <a:pPr marL="0" indent="0">
              <a:lnSpc>
                <a:spcPct val="160000"/>
              </a:lnSpc>
              <a:buNone/>
            </a:pPr>
            <a:r>
              <a:rPr lang="en-US" sz="3200" dirty="0" smtClean="0">
                <a:latin typeface="+mj-lt"/>
              </a:rPr>
              <a:t>	Did someone teach you what the word meant?</a:t>
            </a:r>
          </a:p>
          <a:p>
            <a:pPr marL="0" indent="0">
              <a:buNone/>
            </a:pPr>
            <a:endParaRPr lang="en-US" dirty="0" smtClean="0">
              <a:latin typeface="+mj-lt"/>
            </a:endParaRPr>
          </a:p>
          <a:p>
            <a:pPr marL="0" indent="0">
              <a:buNone/>
            </a:pPr>
            <a:endParaRPr lang="en-US" dirty="0" smtClean="0">
              <a:latin typeface="+mj-lt"/>
            </a:endParaRPr>
          </a:p>
          <a:p>
            <a:pPr marL="0" indent="0">
              <a:buNone/>
            </a:pPr>
            <a:endParaRPr lang="en-US" dirty="0">
              <a:latin typeface="+mj-lt"/>
            </a:endParaRPr>
          </a:p>
          <a:p>
            <a:endParaRPr lang="en-US" dirty="0">
              <a:latin typeface="+mj-lt"/>
            </a:endParaRPr>
          </a:p>
        </p:txBody>
      </p:sp>
      <p:sp>
        <p:nvSpPr>
          <p:cNvPr id="6" name="TextBox 5"/>
          <p:cNvSpPr txBox="1"/>
          <p:nvPr/>
        </p:nvSpPr>
        <p:spPr>
          <a:xfrm>
            <a:off x="3628960" y="1493053"/>
            <a:ext cx="6281522" cy="523220"/>
          </a:xfrm>
          <a:prstGeom prst="rect">
            <a:avLst/>
          </a:prstGeom>
          <a:noFill/>
        </p:spPr>
        <p:txBody>
          <a:bodyPr wrap="square" rtlCol="0">
            <a:spAutoFit/>
          </a:bodyPr>
          <a:lstStyle/>
          <a:p>
            <a:r>
              <a:rPr lang="en-US" sz="2800" dirty="0" smtClean="0">
                <a:latin typeface="+mj-lt"/>
              </a:rPr>
              <a:t>Exploring the word’s meaning</a:t>
            </a:r>
            <a:endParaRPr lang="en-US" sz="2800" dirty="0">
              <a:latin typeface="+mj-lt"/>
            </a:endParaRPr>
          </a:p>
        </p:txBody>
      </p:sp>
      <p:cxnSp>
        <p:nvCxnSpPr>
          <p:cNvPr id="8" name="Straight Connector 7"/>
          <p:cNvCxnSpPr/>
          <p:nvPr/>
        </p:nvCxnSpPr>
        <p:spPr>
          <a:xfrm>
            <a:off x="1506070" y="2139297"/>
            <a:ext cx="9735671" cy="1344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622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58988" y="492443"/>
            <a:ext cx="3833906" cy="1013628"/>
          </a:xfrm>
        </p:spPr>
        <p:txBody>
          <a:bodyPr/>
          <a:lstStyle/>
          <a:p>
            <a:r>
              <a:rPr lang="en-US" dirty="0" smtClean="0"/>
              <a:t>Pair share!</a:t>
            </a:r>
            <a:endParaRPr lang="en-US" dirty="0"/>
          </a:p>
        </p:txBody>
      </p:sp>
      <p:sp>
        <p:nvSpPr>
          <p:cNvPr id="3" name="Content Placeholder 2"/>
          <p:cNvSpPr>
            <a:spLocks noGrp="1"/>
          </p:cNvSpPr>
          <p:nvPr>
            <p:ph idx="1"/>
          </p:nvPr>
        </p:nvSpPr>
        <p:spPr>
          <a:xfrm>
            <a:off x="762000" y="1733796"/>
            <a:ext cx="10667998" cy="4490425"/>
          </a:xfrm>
        </p:spPr>
        <p:txBody>
          <a:bodyPr>
            <a:normAutofit/>
          </a:bodyPr>
          <a:lstStyle/>
          <a:p>
            <a:pPr marL="0" indent="0">
              <a:buNone/>
            </a:pPr>
            <a:r>
              <a:rPr lang="en-US" sz="2400" dirty="0" smtClean="0">
                <a:latin typeface="+mj-lt"/>
              </a:rPr>
              <a:t>Find a paragraph or portion you are proud of to share with a partner. </a:t>
            </a:r>
          </a:p>
          <a:p>
            <a:endParaRPr lang="en-US" sz="2400" dirty="0" smtClean="0">
              <a:latin typeface="+mj-lt"/>
            </a:endParaRPr>
          </a:p>
          <a:p>
            <a:endParaRPr lang="en-US" sz="2400" dirty="0" smtClean="0">
              <a:latin typeface="+mj-lt"/>
            </a:endParaRPr>
          </a:p>
          <a:p>
            <a:pPr marL="0" indent="0">
              <a:buNone/>
            </a:pPr>
            <a:r>
              <a:rPr lang="en-US" sz="2400" dirty="0" smtClean="0">
                <a:latin typeface="+mj-lt"/>
              </a:rPr>
              <a:t>Listen and don’t critique, respond with “thank you for sharing” and swap!</a:t>
            </a:r>
          </a:p>
          <a:p>
            <a:endParaRPr lang="en-US" sz="2400" dirty="0" smtClean="0">
              <a:latin typeface="+mj-lt"/>
            </a:endParaRPr>
          </a:p>
          <a:p>
            <a:endParaRPr lang="en-US" sz="2400" dirty="0">
              <a:latin typeface="+mj-lt"/>
            </a:endParaRPr>
          </a:p>
          <a:p>
            <a:pPr marL="0" indent="0">
              <a:buNone/>
            </a:pPr>
            <a:r>
              <a:rPr lang="en-US" sz="2400" dirty="0" smtClean="0">
                <a:latin typeface="+mj-lt"/>
              </a:rPr>
              <a:t>If you finish before time, share with someone else!</a:t>
            </a:r>
            <a:endParaRPr lang="en-US" sz="2400" dirty="0">
              <a:latin typeface="+mj-lt"/>
            </a:endParaRPr>
          </a:p>
        </p:txBody>
      </p:sp>
      <p:cxnSp>
        <p:nvCxnSpPr>
          <p:cNvPr id="9" name="Straight Connector 8"/>
          <p:cNvCxnSpPr/>
          <p:nvPr/>
        </p:nvCxnSpPr>
        <p:spPr>
          <a:xfrm flipH="1">
            <a:off x="322729" y="1559859"/>
            <a:ext cx="1734671"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H="1">
            <a:off x="309282" y="1573306"/>
            <a:ext cx="13447" cy="2393576"/>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9211232" y="5284694"/>
            <a:ext cx="2218765" cy="1344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flipV="1">
            <a:off x="11429997" y="2770094"/>
            <a:ext cx="1" cy="25146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8084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Headlines</Template>
  <TotalTime>13366</TotalTime>
  <Words>826</Words>
  <Application>Microsoft Macintosh PowerPoint</Application>
  <PresentationFormat>Widescreen</PresentationFormat>
  <Paragraphs>100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Hebrew</vt:lpstr>
      <vt:lpstr>Calibri</vt:lpstr>
      <vt:lpstr>Century Schoolbook</vt:lpstr>
      <vt:lpstr>Corbel</vt:lpstr>
      <vt:lpstr>Headlines</vt:lpstr>
      <vt:lpstr>Evolution of my thinking</vt:lpstr>
      <vt:lpstr>Introductions</vt:lpstr>
      <vt:lpstr>Focused Truism  Free Write  Try to choose one that you believe or maybe used to believe but have now shifted your thoughts on.</vt:lpstr>
      <vt:lpstr>Choose a Word</vt:lpstr>
      <vt:lpstr>Now, choose a word, any word!</vt:lpstr>
      <vt:lpstr>PowerPoint Presentation</vt:lpstr>
      <vt:lpstr>Kernel Essay:</vt:lpstr>
      <vt:lpstr>Pair share!</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a Phrase</dc:title>
  <dc:creator>Matejka, Brooke M</dc:creator>
  <cp:lastModifiedBy>Holland, Kara L</cp:lastModifiedBy>
  <cp:revision>31</cp:revision>
  <dcterms:created xsi:type="dcterms:W3CDTF">2017-11-07T05:19:31Z</dcterms:created>
  <dcterms:modified xsi:type="dcterms:W3CDTF">2017-12-07T22:19:40Z</dcterms:modified>
</cp:coreProperties>
</file>