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11"/>
  </p:notesMasterIdLst>
  <p:sldIdLst>
    <p:sldId id="256" r:id="rId2"/>
    <p:sldId id="257" r:id="rId3"/>
    <p:sldId id="258" r:id="rId4"/>
    <p:sldId id="259" r:id="rId5"/>
    <p:sldId id="260" r:id="rId6"/>
    <p:sldId id="261" r:id="rId7"/>
    <p:sldId id="265"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959"/>
  </p:normalViewPr>
  <p:slideViewPr>
    <p:cSldViewPr snapToGrid="0" snapToObjects="1">
      <p:cViewPr varScale="1">
        <p:scale>
          <a:sx n="85" d="100"/>
          <a:sy n="85" d="100"/>
        </p:scale>
        <p:origin x="15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A06A9-AE14-B54F-A882-9882A0663239}" type="datetimeFigureOut">
              <a:rPr lang="en-US" smtClean="0"/>
              <a:t>12/7/17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07482-B625-5442-83ED-822FD937E3BA}" type="slidenum">
              <a:rPr lang="en-US" smtClean="0"/>
              <a:t>‹#›</a:t>
            </a:fld>
            <a:endParaRPr lang="en-US"/>
          </a:p>
        </p:txBody>
      </p:sp>
    </p:spTree>
    <p:extLst>
      <p:ext uri="{BB962C8B-B14F-4D97-AF65-F5344CB8AC3E}">
        <p14:creationId xmlns:p14="http://schemas.microsoft.com/office/powerpoint/2010/main" val="136518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Allow students to complete an ice</a:t>
            </a:r>
            <a:r>
              <a:rPr lang="en-US" sz="1200" baseline="0" dirty="0" smtClean="0"/>
              <a:t> breaker exercise: time, as needed. Not to exceed 5 minutes. </a:t>
            </a:r>
          </a:p>
          <a:p>
            <a:endParaRPr lang="en-US" sz="1200" dirty="0" smtClean="0"/>
          </a:p>
          <a:p>
            <a:r>
              <a:rPr lang="en-US" sz="1200" dirty="0" smtClean="0"/>
              <a:t>Ice Breaker: Find someone you do not know</a:t>
            </a:r>
          </a:p>
          <a:p>
            <a:pPr marL="457200" indent="-457200">
              <a:buFont typeface="Arial" charset="0"/>
              <a:buChar char="•"/>
            </a:pPr>
            <a:r>
              <a:rPr lang="en-US" sz="1200" dirty="0" smtClean="0"/>
              <a:t>Name</a:t>
            </a:r>
          </a:p>
          <a:p>
            <a:pPr marL="457200" indent="-457200">
              <a:buFont typeface="Arial" charset="0"/>
              <a:buChar char="•"/>
            </a:pPr>
            <a:r>
              <a:rPr lang="en-US" sz="1200" dirty="0" smtClean="0"/>
              <a:t>School</a:t>
            </a:r>
          </a:p>
          <a:p>
            <a:pPr marL="457200" indent="-457200">
              <a:buFont typeface="Arial" charset="0"/>
              <a:buChar char="•"/>
            </a:pPr>
            <a:r>
              <a:rPr lang="en-US" sz="1200" dirty="0" smtClean="0"/>
              <a:t>What you like about writing</a:t>
            </a:r>
          </a:p>
          <a:p>
            <a:endParaRPr lang="en-US" dirty="0" smtClean="0"/>
          </a:p>
        </p:txBody>
      </p:sp>
      <p:sp>
        <p:nvSpPr>
          <p:cNvPr id="4" name="Slide Number Placeholder 3"/>
          <p:cNvSpPr>
            <a:spLocks noGrp="1"/>
          </p:cNvSpPr>
          <p:nvPr>
            <p:ph type="sldNum" sz="quarter" idx="10"/>
          </p:nvPr>
        </p:nvSpPr>
        <p:spPr/>
        <p:txBody>
          <a:bodyPr/>
          <a:lstStyle/>
          <a:p>
            <a:fld id="{7E907482-B625-5442-83ED-822FD937E3BA}" type="slidenum">
              <a:rPr lang="en-US" smtClean="0"/>
              <a:t>2</a:t>
            </a:fld>
            <a:endParaRPr lang="en-US"/>
          </a:p>
        </p:txBody>
      </p:sp>
    </p:spTree>
    <p:extLst>
      <p:ext uri="{BB962C8B-B14F-4D97-AF65-F5344CB8AC3E}">
        <p14:creationId xmlns:p14="http://schemas.microsoft.com/office/powerpoint/2010/main" val="154038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a:t>
            </a:r>
            <a:r>
              <a:rPr lang="en-US" baseline="0" dirty="0" smtClean="0"/>
              <a:t>s the expectations of the lesson: </a:t>
            </a:r>
          </a:p>
          <a:p>
            <a:endParaRPr lang="en-US" dirty="0" smtClean="0"/>
          </a:p>
          <a:p>
            <a:r>
              <a:rPr lang="en-US" dirty="0" smtClean="0"/>
              <a:t>How their thought process evolves—through</a:t>
            </a:r>
            <a:r>
              <a:rPr lang="en-US" baseline="0" dirty="0" smtClean="0"/>
              <a:t> writing, also through writing about their experiences---</a:t>
            </a:r>
            <a:endParaRPr lang="en-US" dirty="0"/>
          </a:p>
        </p:txBody>
      </p:sp>
      <p:sp>
        <p:nvSpPr>
          <p:cNvPr id="4" name="Slide Number Placeholder 3"/>
          <p:cNvSpPr>
            <a:spLocks noGrp="1"/>
          </p:cNvSpPr>
          <p:nvPr>
            <p:ph type="sldNum" sz="quarter" idx="10"/>
          </p:nvPr>
        </p:nvSpPr>
        <p:spPr/>
        <p:txBody>
          <a:bodyPr/>
          <a:lstStyle/>
          <a:p>
            <a:fld id="{7E907482-B625-5442-83ED-822FD937E3BA}" type="slidenum">
              <a:rPr lang="en-US" smtClean="0"/>
              <a:t>3</a:t>
            </a:fld>
            <a:endParaRPr lang="en-US"/>
          </a:p>
        </p:txBody>
      </p:sp>
    </p:spTree>
    <p:extLst>
      <p:ext uri="{BB962C8B-B14F-4D97-AF65-F5344CB8AC3E}">
        <p14:creationId xmlns:p14="http://schemas.microsoft.com/office/powerpoint/2010/main" val="52159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Explain the basic premise</a:t>
            </a:r>
            <a:r>
              <a:rPr lang="en-US" sz="1200" baseline="0" dirty="0" smtClean="0"/>
              <a:t> of what a truism is to the students.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E907482-B625-5442-83ED-822FD937E3BA}" type="slidenum">
              <a:rPr lang="en-US" smtClean="0"/>
              <a:t>4</a:t>
            </a:fld>
            <a:endParaRPr lang="en-US"/>
          </a:p>
        </p:txBody>
      </p:sp>
    </p:spTree>
    <p:extLst>
      <p:ext uri="{BB962C8B-B14F-4D97-AF65-F5344CB8AC3E}">
        <p14:creationId xmlns:p14="http://schemas.microsoft.com/office/powerpoint/2010/main" val="29470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have 10 minutes to complete a focused </a:t>
            </a:r>
            <a:r>
              <a:rPr lang="en-US" dirty="0" err="1" smtClean="0"/>
              <a:t>freewrite</a:t>
            </a:r>
            <a:r>
              <a:rPr lang="en-US" baseline="0" dirty="0" smtClean="0"/>
              <a:t> based on the truism examples on slide 6. </a:t>
            </a:r>
            <a:endParaRPr lang="en-US" dirty="0"/>
          </a:p>
        </p:txBody>
      </p:sp>
      <p:sp>
        <p:nvSpPr>
          <p:cNvPr id="4" name="Slide Number Placeholder 3"/>
          <p:cNvSpPr>
            <a:spLocks noGrp="1"/>
          </p:cNvSpPr>
          <p:nvPr>
            <p:ph type="sldNum" sz="quarter" idx="10"/>
          </p:nvPr>
        </p:nvSpPr>
        <p:spPr/>
        <p:txBody>
          <a:bodyPr/>
          <a:lstStyle/>
          <a:p>
            <a:fld id="{7E907482-B625-5442-83ED-822FD937E3BA}" type="slidenum">
              <a:rPr lang="en-US" smtClean="0"/>
              <a:t>5</a:t>
            </a:fld>
            <a:endParaRPr lang="en-US"/>
          </a:p>
        </p:txBody>
      </p:sp>
    </p:spTree>
    <p:extLst>
      <p:ext uri="{BB962C8B-B14F-4D97-AF65-F5344CB8AC3E}">
        <p14:creationId xmlns:p14="http://schemas.microsoft.com/office/powerpoint/2010/main" val="110252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truism examples aloud to class. </a:t>
            </a:r>
          </a:p>
          <a:p>
            <a:endParaRPr lang="en-US" baseline="0" dirty="0" smtClean="0"/>
          </a:p>
          <a:p>
            <a:r>
              <a:rPr lang="en-US" baseline="0" dirty="0" smtClean="0"/>
              <a:t>Ask students to pick a truism, may be one of their own, and write it on the top of a piece of paper.</a:t>
            </a:r>
          </a:p>
          <a:p>
            <a:endParaRPr lang="en-US" baseline="0" dirty="0" smtClean="0"/>
          </a:p>
          <a:p>
            <a:r>
              <a:rPr lang="en-US" baseline="0" dirty="0" smtClean="0"/>
              <a:t>Give the students 10 </a:t>
            </a:r>
            <a:r>
              <a:rPr lang="en-US" baseline="0" dirty="0" err="1" smtClean="0"/>
              <a:t>mintues</a:t>
            </a:r>
            <a:r>
              <a:rPr lang="en-US" baseline="0" dirty="0" smtClean="0"/>
              <a:t> to write about their thinking- true/untrue, feel, think, memories, experiences, and so on. </a:t>
            </a:r>
            <a:endParaRPr lang="en-US" dirty="0"/>
          </a:p>
        </p:txBody>
      </p:sp>
      <p:sp>
        <p:nvSpPr>
          <p:cNvPr id="4" name="Slide Number Placeholder 3"/>
          <p:cNvSpPr>
            <a:spLocks noGrp="1"/>
          </p:cNvSpPr>
          <p:nvPr>
            <p:ph type="sldNum" sz="quarter" idx="10"/>
          </p:nvPr>
        </p:nvSpPr>
        <p:spPr/>
        <p:txBody>
          <a:bodyPr/>
          <a:lstStyle/>
          <a:p>
            <a:fld id="{7E907482-B625-5442-83ED-822FD937E3BA}" type="slidenum">
              <a:rPr lang="en-US" smtClean="0"/>
              <a:t>6</a:t>
            </a:fld>
            <a:endParaRPr lang="en-US"/>
          </a:p>
        </p:txBody>
      </p:sp>
    </p:spTree>
    <p:extLst>
      <p:ext uri="{BB962C8B-B14F-4D97-AF65-F5344CB8AC3E}">
        <p14:creationId xmlns:p14="http://schemas.microsoft.com/office/powerpoint/2010/main" val="204489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a:t>
            </a:r>
            <a:r>
              <a:rPr lang="en-US" baseline="0" dirty="0" smtClean="0"/>
              <a:t> r</a:t>
            </a:r>
            <a:r>
              <a:rPr lang="en-US" dirty="0" smtClean="0"/>
              <a:t>ead through free writes. Circle/highlight</a:t>
            </a:r>
            <a:r>
              <a:rPr lang="en-US" baseline="0" dirty="0" smtClean="0"/>
              <a:t> a word or phrase.</a:t>
            </a:r>
          </a:p>
          <a:p>
            <a:endParaRPr lang="en-US" baseline="0" dirty="0" smtClean="0"/>
          </a:p>
          <a:p>
            <a:r>
              <a:rPr lang="en-US" baseline="0" dirty="0" smtClean="0"/>
              <a:t>Pick a word you are willing to share with the class. </a:t>
            </a:r>
          </a:p>
          <a:p>
            <a:endParaRPr lang="en-US" baseline="0" dirty="0" smtClean="0"/>
          </a:p>
          <a:p>
            <a:r>
              <a:rPr lang="en-US" baseline="0" dirty="0" smtClean="0"/>
              <a:t>Ask for 2 student volunteers to write words on the board. Ask all students to share their word, and they will be written on the board.</a:t>
            </a:r>
          </a:p>
          <a:p>
            <a:endParaRPr lang="en-US" baseline="0" dirty="0" smtClean="0"/>
          </a:p>
          <a:p>
            <a:r>
              <a:rPr lang="en-US" baseline="0" dirty="0" smtClean="0"/>
              <a:t>Once this is finished, pass out the kernel essay handout. Students can use their original word or a new word, and fill out the handout accordingly. </a:t>
            </a:r>
          </a:p>
          <a:p>
            <a:endParaRPr lang="en-US" baseline="0" dirty="0" smtClean="0"/>
          </a:p>
          <a:p>
            <a:r>
              <a:rPr lang="en-US" baseline="0" dirty="0" smtClean="0"/>
              <a:t>15-20 minutes. </a:t>
            </a:r>
            <a:endParaRPr lang="en-US" dirty="0"/>
          </a:p>
        </p:txBody>
      </p:sp>
      <p:sp>
        <p:nvSpPr>
          <p:cNvPr id="4" name="Slide Number Placeholder 3"/>
          <p:cNvSpPr>
            <a:spLocks noGrp="1"/>
          </p:cNvSpPr>
          <p:nvPr>
            <p:ph type="sldNum" sz="quarter" idx="10"/>
          </p:nvPr>
        </p:nvSpPr>
        <p:spPr/>
        <p:txBody>
          <a:bodyPr/>
          <a:lstStyle/>
          <a:p>
            <a:fld id="{7E907482-B625-5442-83ED-822FD937E3BA}" type="slidenum">
              <a:rPr lang="en-US" smtClean="0"/>
              <a:t>7</a:t>
            </a:fld>
            <a:endParaRPr lang="en-US"/>
          </a:p>
        </p:txBody>
      </p:sp>
    </p:spTree>
    <p:extLst>
      <p:ext uri="{BB962C8B-B14F-4D97-AF65-F5344CB8AC3E}">
        <p14:creationId xmlns:p14="http://schemas.microsoft.com/office/powerpoint/2010/main" val="196751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separate</a:t>
            </a:r>
            <a:r>
              <a:rPr lang="en-US" baseline="0" dirty="0" smtClean="0"/>
              <a:t> sheet of paper, students should think critically about the evolution of their word or phrase. Ask students to expand on their kernel essays, and answer how or why their thinking has evolved? </a:t>
            </a:r>
          </a:p>
          <a:p>
            <a:endParaRPr lang="en-US" baseline="0" dirty="0" smtClean="0"/>
          </a:p>
          <a:p>
            <a:r>
              <a:rPr lang="en-US" baseline="0" dirty="0" smtClean="0"/>
              <a:t>May use one box of the kernel essay handout, or the entire handout– however the student wishes to complete the question. </a:t>
            </a:r>
          </a:p>
          <a:p>
            <a:endParaRPr lang="en-US" baseline="0" dirty="0" smtClean="0"/>
          </a:p>
          <a:p>
            <a:endParaRPr lang="en-US" baseline="0" dirty="0" smtClean="0"/>
          </a:p>
          <a:p>
            <a:r>
              <a:rPr lang="en-US" baseline="0" dirty="0" smtClean="0"/>
              <a:t>Allow students to write until about 5 minutes of class is left. </a:t>
            </a:r>
          </a:p>
        </p:txBody>
      </p:sp>
      <p:sp>
        <p:nvSpPr>
          <p:cNvPr id="4" name="Slide Number Placeholder 3"/>
          <p:cNvSpPr>
            <a:spLocks noGrp="1"/>
          </p:cNvSpPr>
          <p:nvPr>
            <p:ph type="sldNum" sz="quarter" idx="10"/>
          </p:nvPr>
        </p:nvSpPr>
        <p:spPr/>
        <p:txBody>
          <a:bodyPr/>
          <a:lstStyle/>
          <a:p>
            <a:fld id="{7E907482-B625-5442-83ED-822FD937E3BA}" type="slidenum">
              <a:rPr lang="en-US" smtClean="0"/>
              <a:t>8</a:t>
            </a:fld>
            <a:endParaRPr lang="en-US"/>
          </a:p>
        </p:txBody>
      </p:sp>
    </p:spTree>
    <p:extLst>
      <p:ext uri="{BB962C8B-B14F-4D97-AF65-F5344CB8AC3E}">
        <p14:creationId xmlns:p14="http://schemas.microsoft.com/office/powerpoint/2010/main" val="136518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final 5 or so minutes, ask students to pair with a partner and share a piece of their writing. </a:t>
            </a:r>
          </a:p>
          <a:p>
            <a:endParaRPr lang="en-US" baseline="0" dirty="0" smtClean="0"/>
          </a:p>
          <a:p>
            <a:r>
              <a:rPr lang="en-US" baseline="0" dirty="0" smtClean="0"/>
              <a:t>Ask for any volunteers to share with the whole class, and discuss how this process assisted their writing experience. </a:t>
            </a:r>
            <a:endParaRPr lang="en-US" dirty="0"/>
          </a:p>
        </p:txBody>
      </p:sp>
      <p:sp>
        <p:nvSpPr>
          <p:cNvPr id="4" name="Slide Number Placeholder 3"/>
          <p:cNvSpPr>
            <a:spLocks noGrp="1"/>
          </p:cNvSpPr>
          <p:nvPr>
            <p:ph type="sldNum" sz="quarter" idx="10"/>
          </p:nvPr>
        </p:nvSpPr>
        <p:spPr/>
        <p:txBody>
          <a:bodyPr/>
          <a:lstStyle/>
          <a:p>
            <a:fld id="{7E907482-B625-5442-83ED-822FD937E3BA}" type="slidenum">
              <a:rPr lang="en-US" smtClean="0"/>
              <a:t>9</a:t>
            </a:fld>
            <a:endParaRPr lang="en-US"/>
          </a:p>
        </p:txBody>
      </p:sp>
    </p:spTree>
    <p:extLst>
      <p:ext uri="{BB962C8B-B14F-4D97-AF65-F5344CB8AC3E}">
        <p14:creationId xmlns:p14="http://schemas.microsoft.com/office/powerpoint/2010/main" val="154038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21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240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2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666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41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9570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2308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510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2503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45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2620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12/7/17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17445"/>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iphy.com/gifs/basketball-lebron-james-handshake-xTiTngPNmbR2sYUkxO" TargetMode="External"/><Relationship Id="rId4" Type="http://schemas.openxmlformats.org/officeDocument/2006/relationships/image" Target="../media/image3.gif"/><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Evolution of My thinking</a:t>
            </a:r>
            <a:endParaRPr lang="en-US" sz="6000" dirty="0"/>
          </a:p>
        </p:txBody>
      </p:sp>
      <p:sp>
        <p:nvSpPr>
          <p:cNvPr id="3" name="Subtitle 2"/>
          <p:cNvSpPr>
            <a:spLocks noGrp="1"/>
          </p:cNvSpPr>
          <p:nvPr>
            <p:ph type="subTitle" idx="1"/>
          </p:nvPr>
        </p:nvSpPr>
        <p:spPr/>
        <p:txBody>
          <a:bodyPr/>
          <a:lstStyle/>
          <a:p>
            <a:r>
              <a:rPr lang="en-US" dirty="0" smtClean="0"/>
              <a:t>Presented by Madeline </a:t>
            </a:r>
            <a:r>
              <a:rPr lang="en-US" dirty="0" err="1" smtClean="0"/>
              <a:t>Carasco</a:t>
            </a:r>
            <a:endParaRPr lang="en-US" dirty="0"/>
          </a:p>
        </p:txBody>
      </p:sp>
    </p:spTree>
    <p:extLst>
      <p:ext uri="{BB962C8B-B14F-4D97-AF65-F5344CB8AC3E}">
        <p14:creationId xmlns:p14="http://schemas.microsoft.com/office/powerpoint/2010/main" val="1369133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introduction</a:t>
            </a:r>
            <a:endParaRPr lang="en-US" sz="6000" dirty="0"/>
          </a:p>
        </p:txBody>
      </p:sp>
      <p:sp>
        <p:nvSpPr>
          <p:cNvPr id="4" name="Text Placeholder 3"/>
          <p:cNvSpPr>
            <a:spLocks noGrp="1"/>
          </p:cNvSpPr>
          <p:nvPr>
            <p:ph type="body" sz="half" idx="2"/>
          </p:nvPr>
        </p:nvSpPr>
        <p:spPr>
          <a:xfrm>
            <a:off x="3767327" y="4266415"/>
            <a:ext cx="10378163" cy="3762294"/>
          </a:xfrm>
        </p:spPr>
        <p:txBody>
          <a:bodyPr>
            <a:normAutofit/>
          </a:bodyPr>
          <a:lstStyle/>
          <a:p>
            <a:endParaRPr lang="en-US" sz="3200" dirty="0" smtClean="0"/>
          </a:p>
        </p:txBody>
      </p:sp>
      <p:pic>
        <p:nvPicPr>
          <p:cNvPr id="1026" name="Picture 2" descr="mage result for handshakes 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508" y="2036618"/>
            <a:ext cx="605790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51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Today’s Objectives</a:t>
            </a:r>
            <a:endParaRPr lang="en-US" sz="6000" dirty="0"/>
          </a:p>
        </p:txBody>
      </p:sp>
      <p:sp>
        <p:nvSpPr>
          <p:cNvPr id="3" name="Content Placeholder 2"/>
          <p:cNvSpPr>
            <a:spLocks noGrp="1"/>
          </p:cNvSpPr>
          <p:nvPr>
            <p:ph idx="1"/>
          </p:nvPr>
        </p:nvSpPr>
        <p:spPr>
          <a:xfrm>
            <a:off x="5631872" y="1673352"/>
            <a:ext cx="5678424" cy="5184648"/>
          </a:xfrm>
        </p:spPr>
        <p:txBody>
          <a:bodyPr>
            <a:normAutofit/>
          </a:bodyPr>
          <a:lstStyle/>
          <a:p>
            <a:pPr marL="742950" indent="-742950">
              <a:buFont typeface="+mj-lt"/>
              <a:buAutoNum type="arabicPeriod"/>
            </a:pPr>
            <a:r>
              <a:rPr lang="en-US" sz="3600" dirty="0" smtClean="0"/>
              <a:t>What is a truism? </a:t>
            </a:r>
          </a:p>
          <a:p>
            <a:pPr marL="742950" indent="-742950">
              <a:buFont typeface="+mj-lt"/>
              <a:buAutoNum type="arabicPeriod"/>
            </a:pPr>
            <a:r>
              <a:rPr lang="en-US" sz="3600" dirty="0" smtClean="0"/>
              <a:t>Focused </a:t>
            </a:r>
            <a:r>
              <a:rPr lang="en-US" sz="3600" dirty="0" err="1" smtClean="0"/>
              <a:t>Freewrite</a:t>
            </a:r>
            <a:r>
              <a:rPr lang="en-US" sz="3600" dirty="0" smtClean="0"/>
              <a:t>. </a:t>
            </a:r>
          </a:p>
          <a:p>
            <a:pPr marL="742950" indent="-742950">
              <a:buFont typeface="+mj-lt"/>
              <a:buAutoNum type="arabicPeriod"/>
            </a:pPr>
            <a:r>
              <a:rPr lang="en-US" sz="3600" dirty="0" smtClean="0"/>
              <a:t>Discover meaning of a word or phrase.</a:t>
            </a:r>
          </a:p>
          <a:p>
            <a:pPr marL="742950" indent="-742950">
              <a:buFont typeface="+mj-lt"/>
              <a:buAutoNum type="arabicPeriod"/>
            </a:pPr>
            <a:r>
              <a:rPr lang="en-US" sz="3600" dirty="0" smtClean="0"/>
              <a:t>Kernel Essay.</a:t>
            </a:r>
          </a:p>
          <a:p>
            <a:pPr marL="742950" indent="-742950">
              <a:buFont typeface="+mj-lt"/>
              <a:buAutoNum type="arabicPeriod"/>
            </a:pPr>
            <a:r>
              <a:rPr lang="en-US" sz="3600" dirty="0" smtClean="0"/>
              <a:t>Expand our thinking.</a:t>
            </a:r>
          </a:p>
          <a:p>
            <a:pPr marL="742950" indent="-742950">
              <a:buFont typeface="+mj-lt"/>
              <a:buAutoNum type="arabicPeriod"/>
            </a:pPr>
            <a:r>
              <a:rPr lang="en-US" sz="3600" dirty="0" smtClean="0"/>
              <a:t>Share! Share! Share!</a:t>
            </a:r>
          </a:p>
          <a:p>
            <a:pPr marL="742950" indent="-742950">
              <a:buFont typeface="+mj-lt"/>
              <a:buAutoNum type="arabicPeriod"/>
            </a:pPr>
            <a:endParaRPr lang="en-US" sz="3600" dirty="0"/>
          </a:p>
        </p:txBody>
      </p:sp>
    </p:spTree>
    <p:extLst>
      <p:ext uri="{BB962C8B-B14F-4D97-AF65-F5344CB8AC3E}">
        <p14:creationId xmlns:p14="http://schemas.microsoft.com/office/powerpoint/2010/main" val="37487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Truism</a:t>
            </a:r>
            <a:endParaRPr lang="en-US" sz="6000" dirty="0"/>
          </a:p>
        </p:txBody>
      </p:sp>
      <p:sp>
        <p:nvSpPr>
          <p:cNvPr id="3" name="Content Placeholder 2"/>
          <p:cNvSpPr>
            <a:spLocks noGrp="1"/>
          </p:cNvSpPr>
          <p:nvPr>
            <p:ph idx="1"/>
          </p:nvPr>
        </p:nvSpPr>
        <p:spPr>
          <a:xfrm>
            <a:off x="290945" y="2549236"/>
            <a:ext cx="11429999" cy="2715491"/>
          </a:xfrm>
        </p:spPr>
        <p:txBody>
          <a:bodyPr>
            <a:normAutofit/>
          </a:bodyPr>
          <a:lstStyle/>
          <a:p>
            <a:pPr marL="0" indent="0" algn="ctr">
              <a:buNone/>
            </a:pPr>
            <a:r>
              <a:rPr lang="en-US" sz="3600" dirty="0"/>
              <a:t>A truism is a statement that is so widely accepted, or so evident and factual, that questioning its validity is considered foolish. A truism does not need to be supported by any other evidence. It is accepted as "true."</a:t>
            </a:r>
          </a:p>
          <a:p>
            <a:pPr marL="0" indent="0" algn="ctr">
              <a:buNone/>
            </a:pPr>
            <a:endParaRPr lang="en-US" sz="3600" dirty="0"/>
          </a:p>
        </p:txBody>
      </p:sp>
    </p:spTree>
    <p:extLst>
      <p:ext uri="{BB962C8B-B14F-4D97-AF65-F5344CB8AC3E}">
        <p14:creationId xmlns:p14="http://schemas.microsoft.com/office/powerpoint/2010/main" val="143521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60137"/>
            <a:ext cx="7772400" cy="1463040"/>
          </a:xfrm>
        </p:spPr>
        <p:txBody>
          <a:bodyPr/>
          <a:lstStyle/>
          <a:p>
            <a:r>
              <a:rPr lang="en-US" dirty="0" smtClean="0"/>
              <a:t>Focused </a:t>
            </a:r>
            <a:r>
              <a:rPr lang="en-US" dirty="0" err="1" smtClean="0"/>
              <a:t>FreeWRite</a:t>
            </a:r>
            <a:endParaRPr lang="en-US" dirty="0"/>
          </a:p>
        </p:txBody>
      </p:sp>
    </p:spTree>
    <p:extLst>
      <p:ext uri="{BB962C8B-B14F-4D97-AF65-F5344CB8AC3E}">
        <p14:creationId xmlns:p14="http://schemas.microsoft.com/office/powerpoint/2010/main" val="1367209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Truism Examples</a:t>
            </a:r>
            <a:endParaRPr lang="en-US" dirty="0"/>
          </a:p>
        </p:txBody>
      </p:sp>
      <p:sp>
        <p:nvSpPr>
          <p:cNvPr id="3" name="Content Placeholder 2"/>
          <p:cNvSpPr>
            <a:spLocks noGrp="1"/>
          </p:cNvSpPr>
          <p:nvPr>
            <p:ph idx="1"/>
          </p:nvPr>
        </p:nvSpPr>
        <p:spPr/>
        <p:txBody>
          <a:bodyPr/>
          <a:lstStyle/>
          <a:p>
            <a:pPr>
              <a:buFont typeface="Wingdings" charset="2"/>
              <a:buChar char="v"/>
            </a:pPr>
            <a:r>
              <a:rPr lang="en-US" sz="3200" dirty="0" smtClean="0"/>
              <a:t>Hope </a:t>
            </a:r>
            <a:r>
              <a:rPr lang="en-US" sz="3200" dirty="0"/>
              <a:t>is the only thing stronger than fear. </a:t>
            </a:r>
          </a:p>
          <a:p>
            <a:pPr>
              <a:buFont typeface="Wingdings" charset="2"/>
              <a:buChar char="v"/>
            </a:pPr>
            <a:r>
              <a:rPr lang="en-US" sz="3200" dirty="0"/>
              <a:t>What goes around come around. </a:t>
            </a:r>
          </a:p>
          <a:p>
            <a:pPr>
              <a:buFont typeface="Wingdings" charset="2"/>
              <a:buChar char="v"/>
            </a:pPr>
            <a:r>
              <a:rPr lang="en-US" sz="3200" dirty="0"/>
              <a:t>Actions speak louder than words. </a:t>
            </a:r>
          </a:p>
          <a:p>
            <a:pPr>
              <a:buFont typeface="Wingdings" charset="2"/>
              <a:buChar char="v"/>
            </a:pPr>
            <a:r>
              <a:rPr lang="en-US" sz="3200" dirty="0"/>
              <a:t>A journey of a thousand miles begins with a single step. </a:t>
            </a:r>
          </a:p>
          <a:p>
            <a:pPr>
              <a:buFont typeface="Wingdings" charset="2"/>
              <a:buChar char="v"/>
            </a:pPr>
            <a:r>
              <a:rPr lang="en-US" sz="3200" dirty="0"/>
              <a:t>Everything happens for a reason. </a:t>
            </a:r>
          </a:p>
          <a:p>
            <a:endParaRPr lang="en-US" dirty="0"/>
          </a:p>
        </p:txBody>
      </p:sp>
    </p:spTree>
    <p:extLst>
      <p:ext uri="{BB962C8B-B14F-4D97-AF65-F5344CB8AC3E}">
        <p14:creationId xmlns:p14="http://schemas.microsoft.com/office/powerpoint/2010/main" val="1122551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Pick a </a:t>
            </a:r>
            <a:r>
              <a:rPr lang="en-US" dirty="0" smtClean="0"/>
              <a:t>Word</a:t>
            </a:r>
            <a:endParaRPr lang="en-US" dirty="0"/>
          </a:p>
        </p:txBody>
      </p:sp>
      <p:sp>
        <p:nvSpPr>
          <p:cNvPr id="3" name="Subtitle 2"/>
          <p:cNvSpPr>
            <a:spLocks noGrp="1"/>
          </p:cNvSpPr>
          <p:nvPr>
            <p:ph type="subTitle" idx="1"/>
          </p:nvPr>
        </p:nvSpPr>
        <p:spPr/>
        <p:txBody>
          <a:bodyPr>
            <a:normAutofit/>
          </a:bodyPr>
          <a:lstStyle/>
          <a:p>
            <a:pPr algn="ctr"/>
            <a:r>
              <a:rPr lang="en-US" sz="3200" dirty="0" smtClean="0"/>
              <a:t>Kernel Essay Handout</a:t>
            </a:r>
            <a:endParaRPr lang="en-US" sz="3200" dirty="0"/>
          </a:p>
        </p:txBody>
      </p:sp>
    </p:spTree>
    <p:extLst>
      <p:ext uri="{BB962C8B-B14F-4D97-AF65-F5344CB8AC3E}">
        <p14:creationId xmlns:p14="http://schemas.microsoft.com/office/powerpoint/2010/main" val="495375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Kernel Essay Expanded</a:t>
            </a:r>
            <a:endParaRPr lang="en-US" sz="6000" dirty="0"/>
          </a:p>
        </p:txBody>
      </p:sp>
      <p:sp>
        <p:nvSpPr>
          <p:cNvPr id="3" name="Content Placeholder 2"/>
          <p:cNvSpPr>
            <a:spLocks noGrp="1"/>
          </p:cNvSpPr>
          <p:nvPr>
            <p:ph idx="1"/>
          </p:nvPr>
        </p:nvSpPr>
        <p:spPr/>
        <p:txBody>
          <a:bodyPr>
            <a:normAutofit/>
          </a:bodyPr>
          <a:lstStyle/>
          <a:p>
            <a:pPr algn="ctr"/>
            <a:endParaRPr lang="en-US" sz="4000" b="1" dirty="0" smtClean="0"/>
          </a:p>
          <a:p>
            <a:pPr algn="ctr"/>
            <a:r>
              <a:rPr lang="en-US" sz="4000" b="1" dirty="0" smtClean="0"/>
              <a:t>How</a:t>
            </a:r>
            <a:r>
              <a:rPr lang="en-US" sz="4000" dirty="0" smtClean="0"/>
              <a:t> or </a:t>
            </a:r>
            <a:r>
              <a:rPr lang="en-US" sz="4000" b="1" dirty="0" smtClean="0"/>
              <a:t>Why</a:t>
            </a:r>
            <a:r>
              <a:rPr lang="en-US" sz="4000" dirty="0" smtClean="0"/>
              <a:t> did the word or phrase evolve?</a:t>
            </a:r>
            <a:endParaRPr lang="en-US" sz="4000" dirty="0"/>
          </a:p>
          <a:p>
            <a:pPr algn="ctr"/>
            <a:endParaRPr lang="en-US" sz="4000" dirty="0"/>
          </a:p>
        </p:txBody>
      </p:sp>
    </p:spTree>
    <p:extLst>
      <p:ext uri="{BB962C8B-B14F-4D97-AF65-F5344CB8AC3E}">
        <p14:creationId xmlns:p14="http://schemas.microsoft.com/office/powerpoint/2010/main" val="217161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Share! Share!</a:t>
            </a:r>
            <a:endParaRPr lang="en-US" dirty="0"/>
          </a:p>
        </p:txBody>
      </p:sp>
      <p:sp>
        <p:nvSpPr>
          <p:cNvPr id="3" name="Text Placeholder 2"/>
          <p:cNvSpPr>
            <a:spLocks noGrp="1"/>
          </p:cNvSpPr>
          <p:nvPr>
            <p:ph type="body" idx="1"/>
          </p:nvPr>
        </p:nvSpPr>
        <p:spPr/>
        <p:txBody>
          <a:bodyPr/>
          <a:lstStyle/>
          <a:p>
            <a:pPr algn="ctr"/>
            <a:r>
              <a:rPr lang="en-US" dirty="0" smtClean="0"/>
              <a:t>Thank you. </a:t>
            </a:r>
            <a:endParaRPr lang="en-US" dirty="0"/>
          </a:p>
        </p:txBody>
      </p:sp>
    </p:spTree>
    <p:extLst>
      <p:ext uri="{BB962C8B-B14F-4D97-AF65-F5344CB8AC3E}">
        <p14:creationId xmlns:p14="http://schemas.microsoft.com/office/powerpoint/2010/main" val="185963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530</TotalTime>
  <Words>518</Words>
  <Application>Microsoft Macintosh PowerPoint</Application>
  <PresentationFormat>Widescreen</PresentationFormat>
  <Paragraphs>68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Tw Cen MT</vt:lpstr>
      <vt:lpstr>Tw Cen MT Condensed</vt:lpstr>
      <vt:lpstr>Wingdings</vt:lpstr>
      <vt:lpstr>Wingdings 3</vt:lpstr>
      <vt:lpstr>Integral</vt:lpstr>
      <vt:lpstr>Evolution of My thinking</vt:lpstr>
      <vt:lpstr>introduction</vt:lpstr>
      <vt:lpstr>Today’s Objectives</vt:lpstr>
      <vt:lpstr>Truism</vt:lpstr>
      <vt:lpstr>Focused FreeWRite</vt:lpstr>
      <vt:lpstr>Truism Examples</vt:lpstr>
      <vt:lpstr>Pick a Word</vt:lpstr>
      <vt:lpstr>Kernel Essay Expanded</vt:lpstr>
      <vt:lpstr>Share! Share! Share!</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My thinking</dc:title>
  <dc:creator>Microsoft Office User</dc:creator>
  <cp:lastModifiedBy>Holland, Kara L</cp:lastModifiedBy>
  <cp:revision>46</cp:revision>
  <dcterms:created xsi:type="dcterms:W3CDTF">2017-11-07T02:52:13Z</dcterms:created>
  <dcterms:modified xsi:type="dcterms:W3CDTF">2017-12-07T23:20:29Z</dcterms:modified>
</cp:coreProperties>
</file>