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4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8" r:id="rId11"/>
    <p:sldId id="269" r:id="rId12"/>
    <p:sldId id="271" r:id="rId13"/>
    <p:sldId id="267" r:id="rId14"/>
    <p:sldId id="270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80"/>
    <p:restoredTop sz="83784"/>
  </p:normalViewPr>
  <p:slideViewPr>
    <p:cSldViewPr>
      <p:cViewPr>
        <p:scale>
          <a:sx n="123" d="100"/>
          <a:sy n="123" d="100"/>
        </p:scale>
        <p:origin x="1728" y="2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8C89F-E0B8-B542-BB96-72FF55BEDBC1}" type="datetimeFigureOut">
              <a:rPr lang="en-US" smtClean="0"/>
              <a:t>12/7/17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65061-5668-D04A-B580-D9FA8DF73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0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238241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On this</a:t>
            </a:r>
            <a:r>
              <a:rPr lang="en-US" baseline="0" dirty="0" smtClean="0"/>
              <a:t> slide I will briefly welcome everyone</a:t>
            </a:r>
          </a:p>
          <a:p>
            <a:pPr lvl="0">
              <a:spcBef>
                <a:spcPts val="0"/>
              </a:spcBef>
              <a:buNone/>
            </a:pPr>
            <a:r>
              <a:rPr lang="en-US" baseline="0" dirty="0" smtClean="0"/>
              <a:t>introduce myself, </a:t>
            </a:r>
          </a:p>
          <a:p>
            <a:pPr lvl="0">
              <a:spcBef>
                <a:spcPts val="0"/>
              </a:spcBef>
              <a:buNone/>
            </a:pPr>
            <a:r>
              <a:rPr lang="en-US" baseline="0" dirty="0" smtClean="0"/>
              <a:t>my passion for writing, </a:t>
            </a:r>
          </a:p>
          <a:p>
            <a:pPr lvl="0">
              <a:spcBef>
                <a:spcPts val="0"/>
              </a:spcBef>
              <a:buNone/>
            </a:pPr>
            <a:r>
              <a:rPr lang="en-US" baseline="0" dirty="0" smtClean="0"/>
              <a:t>calculating in time for students to sit, </a:t>
            </a:r>
          </a:p>
          <a:p>
            <a:pPr lvl="0">
              <a:spcBef>
                <a:spcPts val="0"/>
              </a:spcBef>
              <a:buNone/>
            </a:pPr>
            <a:r>
              <a:rPr lang="en-US" baseline="0" dirty="0" smtClean="0"/>
              <a:t>5 min mark</a:t>
            </a:r>
            <a:endParaRPr lang="en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>
                <a:latin typeface="Calibri"/>
              </a:rPr>
              <a:t>Find the </a:t>
            </a:r>
            <a:r>
              <a:rPr lang="en-US" dirty="0" smtClean="0">
                <a:latin typeface="Calibri"/>
              </a:rPr>
              <a:t>same </a:t>
            </a:r>
            <a:r>
              <a:rPr lang="en-US" dirty="0">
                <a:latin typeface="Calibri"/>
              </a:rPr>
              <a:t>partner that you shared question flood with. Share part or all of your piece</a:t>
            </a:r>
            <a:r>
              <a:rPr lang="en-US" dirty="0" smtClean="0">
                <a:latin typeface="Calibri"/>
              </a:rPr>
              <a:t>.</a:t>
            </a:r>
          </a:p>
          <a:p>
            <a:pPr>
              <a:buNone/>
            </a:pPr>
            <a:endParaRPr lang="en-US" dirty="0" smtClean="0">
              <a:latin typeface="Calibri"/>
            </a:endParaRPr>
          </a:p>
          <a:p>
            <a:pPr>
              <a:buNone/>
            </a:pPr>
            <a:r>
              <a:rPr lang="en-US" dirty="0" smtClean="0">
                <a:latin typeface="Calibri"/>
              </a:rPr>
              <a:t>The students will be given eight minutes to share with</a:t>
            </a:r>
            <a:r>
              <a:rPr lang="en-US" baseline="0" dirty="0" smtClean="0">
                <a:latin typeface="Calibri"/>
              </a:rPr>
              <a:t> a partner what they have written. 58 minute mark</a:t>
            </a:r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7316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latin typeface="Calibri"/>
              </a:rPr>
              <a:t>An extra Slide in case there is extra time</a:t>
            </a:r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896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The original</a:t>
            </a:r>
            <a:r>
              <a:rPr lang="en-US" baseline="0" dirty="0" smtClean="0"/>
              <a:t> goal repeated, and students are encouraged to complete and share their tributes once home, and to continue the practice. 2 minutes 60 minute mark.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6438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>
                <a:latin typeface="Calibri"/>
              </a:rPr>
              <a:t>From Kelly Gallagher. Model this for students. Students find a partner (Stand up, hand up, pair up) and conduct a sentence flood.</a:t>
            </a:r>
          </a:p>
          <a:p>
            <a:pPr marL="457200">
              <a:buNone/>
            </a:pPr>
            <a:r>
              <a:rPr lang="en-US"/>
              <a:t>Take an underwritten piece of writing, such as the paragraph above, and place it on an overhead.</a:t>
            </a:r>
            <a:endParaRPr/>
          </a:p>
          <a:p>
            <a:pPr marL="457200">
              <a:buNone/>
            </a:pPr>
            <a:r>
              <a:rPr lang="en-US"/>
              <a:t>Read the paragraph out loud so that students get the gist of it.</a:t>
            </a:r>
            <a:endParaRPr/>
          </a:p>
          <a:p>
            <a:pPr marL="457200">
              <a:buNone/>
            </a:pPr>
            <a:r>
              <a:rPr lang="en-US"/>
              <a:t>Give them some “think time.”</a:t>
            </a:r>
            <a:endParaRPr/>
          </a:p>
          <a:p>
            <a:pPr marL="457200">
              <a:buNone/>
            </a:pPr>
            <a:r>
              <a:rPr lang="en-US"/>
              <a:t>Read the paragraph out loud a second time. This time, as you read it, have students call out any questions they have.</a:t>
            </a:r>
            <a:endParaRPr/>
          </a:p>
          <a:p>
            <a:pPr marL="457200">
              <a:buNone/>
            </a:pPr>
            <a:r>
              <a:rPr lang="en-US"/>
              <a:t>Mark those questions on the text (paragraph).</a:t>
            </a:r>
            <a:endParaRPr/>
          </a:p>
          <a:p>
            <a:pPr marL="457200">
              <a:buNone/>
            </a:pPr>
            <a:r>
              <a:rPr lang="en-US"/>
              <a:t>Once that is done, do a “think aloud” with the students to show them which questions you intend to answer and how you intend to answer them.</a:t>
            </a:r>
            <a:endParaRPr/>
          </a:p>
          <a:p>
            <a:pPr marL="457200">
              <a:buNone/>
            </a:pPr>
            <a:r>
              <a:rPr lang="en-US"/>
              <a:t>Model revising the paragraph in front of them.</a:t>
            </a:r>
            <a:endParaRPr/>
          </a:p>
          <a:p>
            <a:pPr marL="457200">
              <a:buNone/>
            </a:pPr>
            <a:r>
              <a:rPr lang="en-US"/>
              <a:t>Once students understand the technique, have them get into small groups (2-5 students per group) to exchange their own papers.</a:t>
            </a:r>
            <a:endParaRPr/>
          </a:p>
          <a:p>
            <a:pPr marL="457200">
              <a:buNone/>
            </a:pPr>
            <a:r>
              <a:rPr lang="en-US"/>
              <a:t>Have the students perform the “question flood” technique and revise their papers.</a:t>
            </a:r>
            <a:endParaRPr/>
          </a:p>
          <a:p>
            <a:pPr>
              <a:buNone/>
            </a:pPr>
            <a:r>
              <a:rPr lang="en-US"/>
              <a:t/>
            </a:r>
            <a:br>
              <a:rPr lang="en-US"/>
            </a:br>
            <a:r>
              <a:rPr lang="en-US">
                <a:cs typeface="Arial"/>
              </a:rPr>
              <a:t>Write for 15 minutes.</a:t>
            </a:r>
            <a:endParaRPr lang="en-US"/>
          </a:p>
          <a:p>
            <a:pPr>
              <a:buNone/>
            </a:pPr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0384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>
                <a:latin typeface="Calibri"/>
              </a:rPr>
              <a:t>20 minute protocol</a:t>
            </a:r>
          </a:p>
        </p:txBody>
      </p:sp>
    </p:spTree>
    <p:extLst>
      <p:ext uri="{BB962C8B-B14F-4D97-AF65-F5344CB8AC3E}">
        <p14:creationId xmlns:p14="http://schemas.microsoft.com/office/powerpoint/2010/main" val="2862202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dirty="0" smtClean="0"/>
              <a:t>On this slide</a:t>
            </a:r>
            <a:r>
              <a:rPr lang="en-US" baseline="0" dirty="0" smtClean="0"/>
              <a:t> I will discuss my own background in writing Tributes, I will also tell the story of writing this Tribute to Bobby George Rains </a:t>
            </a:r>
          </a:p>
          <a:p>
            <a:pPr>
              <a:buNone/>
            </a:pPr>
            <a:r>
              <a:rPr lang="en-US" baseline="0" dirty="0" smtClean="0"/>
              <a:t>7 minute mark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I will be explaining that we will not be writing a complete essay, but rather the pieces to a whole essay.  </a:t>
            </a:r>
          </a:p>
          <a:p>
            <a:pPr lvl="0">
              <a:spcBef>
                <a:spcPts val="0"/>
              </a:spcBef>
              <a:buNone/>
            </a:pPr>
            <a:r>
              <a:rPr lang="en-US" dirty="0" smtClean="0"/>
              <a:t>The hope is not to finish</a:t>
            </a:r>
            <a:r>
              <a:rPr lang="en-US" baseline="0" dirty="0" smtClean="0"/>
              <a:t> but to have writing that we want to return to and finish.  </a:t>
            </a:r>
          </a:p>
          <a:p>
            <a:pPr lvl="0">
              <a:spcBef>
                <a:spcPts val="0"/>
              </a:spcBef>
              <a:buNone/>
            </a:pPr>
            <a:r>
              <a:rPr lang="en-US" baseline="0" dirty="0" smtClean="0"/>
              <a:t>We will also be learning a strategy for writing Tribute by which we can continue to write tributes in the future. </a:t>
            </a:r>
          </a:p>
          <a:p>
            <a:pPr lvl="0">
              <a:spcBef>
                <a:spcPts val="0"/>
              </a:spcBef>
              <a:buNone/>
            </a:pPr>
            <a:r>
              <a:rPr lang="en-US" baseline="0" dirty="0" smtClean="0"/>
              <a:t>11 min mark</a:t>
            </a:r>
            <a:endParaRPr lang="e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>
                <a:cs typeface="Arial"/>
              </a:rPr>
              <a:t>I will</a:t>
            </a:r>
            <a:r>
              <a:rPr lang="en-US" baseline="0" dirty="0" smtClean="0">
                <a:cs typeface="Arial"/>
              </a:rPr>
              <a:t> explain the plan for the next 45 min, </a:t>
            </a:r>
            <a:endParaRPr lang="en-US" baseline="0" dirty="0" smtClean="0">
              <a:cs typeface="Arial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baseline="0" dirty="0" smtClean="0">
                <a:cs typeface="Arial"/>
              </a:rPr>
              <a:t>We will</a:t>
            </a:r>
            <a:r>
              <a:rPr lang="mr-IN" baseline="0" dirty="0" smtClean="0">
                <a:cs typeface="Arial"/>
              </a:rPr>
              <a:t>…</a:t>
            </a:r>
            <a:endParaRPr lang="en-US" baseline="0" dirty="0" smtClean="0">
              <a:cs typeface="Arial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baseline="0" dirty="0" smtClean="0">
                <a:cs typeface="Arial"/>
              </a:rPr>
              <a:t>Break the Ice with Turn and Talk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aseline="0" dirty="0" smtClean="0">
                <a:cs typeface="Arial"/>
              </a:rPr>
              <a:t>Write a </a:t>
            </a:r>
            <a:r>
              <a:rPr lang="en-US" baseline="0" dirty="0" err="1" smtClean="0">
                <a:cs typeface="Arial"/>
              </a:rPr>
              <a:t>Kernal</a:t>
            </a:r>
            <a:r>
              <a:rPr lang="en-US" baseline="0" dirty="0" smtClean="0">
                <a:cs typeface="Arial"/>
              </a:rPr>
              <a:t> Essay,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aseline="0" dirty="0" smtClean="0">
                <a:cs typeface="Arial"/>
              </a:rPr>
              <a:t>Experiment with thick description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aseline="0" dirty="0" smtClean="0">
                <a:cs typeface="Arial"/>
              </a:rPr>
              <a:t>Share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baseline="0" dirty="0" smtClean="0">
                <a:cs typeface="Arial"/>
              </a:rPr>
              <a:t>13 </a:t>
            </a:r>
            <a:r>
              <a:rPr lang="en-US" baseline="0" dirty="0" smtClean="0">
                <a:cs typeface="Arial"/>
              </a:rPr>
              <a:t>min mark</a:t>
            </a:r>
            <a:endParaRPr lang="en" dirty="0">
              <a:cs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dirty="0" smtClean="0"/>
              <a:t>Students are given five minutes to discuss with a partner, 18 min mark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●"/>
            </a:pPr>
            <a:endParaRPr lang="en-US" dirty="0">
              <a:latin typeface="Calibri"/>
            </a:endParaRPr>
          </a:p>
          <a:p>
            <a:pPr>
              <a:buNone/>
            </a:pPr>
            <a:r>
              <a:rPr lang="en-US" dirty="0" smtClean="0">
                <a:latin typeface="Calibri"/>
              </a:rPr>
              <a:t>Students will be asked to write that lesson</a:t>
            </a:r>
            <a:r>
              <a:rPr lang="en-US" baseline="0" dirty="0" smtClean="0">
                <a:latin typeface="Calibri"/>
              </a:rPr>
              <a:t> as a “</a:t>
            </a:r>
            <a:r>
              <a:rPr lang="en-US" baseline="0" dirty="0" err="1" smtClean="0">
                <a:latin typeface="Calibri"/>
              </a:rPr>
              <a:t>Truthism</a:t>
            </a:r>
            <a:r>
              <a:rPr lang="en-US" baseline="0" dirty="0" smtClean="0">
                <a:latin typeface="Calibri"/>
              </a:rPr>
              <a:t>” with alternates as well. Two minutes, 18 minute mark.</a:t>
            </a:r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405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latin typeface="Calibri"/>
              </a:rPr>
              <a:t>We have done the</a:t>
            </a:r>
            <a:r>
              <a:rPr lang="en-US" baseline="0" dirty="0" smtClean="0">
                <a:latin typeface="Calibri"/>
              </a:rPr>
              <a:t> first part, we will then write each of the following with 3 minutes each - 20 minute mark</a:t>
            </a:r>
          </a:p>
          <a:p>
            <a:pPr>
              <a:buNone/>
            </a:pPr>
            <a:r>
              <a:rPr lang="en-US" baseline="0" dirty="0" smtClean="0">
                <a:latin typeface="Calibri"/>
              </a:rPr>
              <a:t>Flashback- Write a memory, describe all features in detail. 23 minute mark</a:t>
            </a:r>
          </a:p>
          <a:p>
            <a:pPr>
              <a:buNone/>
            </a:pPr>
            <a:r>
              <a:rPr lang="en-US" baseline="0" dirty="0" smtClean="0">
                <a:latin typeface="Calibri"/>
              </a:rPr>
              <a:t>Description of Person- Describe what they are like or were like. 26 minute mark</a:t>
            </a:r>
          </a:p>
          <a:p>
            <a:pPr>
              <a:buNone/>
            </a:pPr>
            <a:r>
              <a:rPr lang="en-US" baseline="0" dirty="0" smtClean="0">
                <a:latin typeface="Calibri"/>
              </a:rPr>
              <a:t>Lyrics or Words- 29 minute mark</a:t>
            </a:r>
          </a:p>
          <a:p>
            <a:pPr>
              <a:buNone/>
            </a:pPr>
            <a:r>
              <a:rPr lang="en-US" baseline="0" dirty="0" smtClean="0">
                <a:latin typeface="Calibri"/>
              </a:rPr>
              <a:t>What I wish I could find out now- 32 minute mark</a:t>
            </a:r>
          </a:p>
          <a:p>
            <a:pPr>
              <a:buNone/>
            </a:pPr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5036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latin typeface="Calibri"/>
              </a:rPr>
              <a:t>Share my own answers- 2 min- 34 minute mark</a:t>
            </a:r>
          </a:p>
          <a:p>
            <a:pPr>
              <a:buNone/>
            </a:pPr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1292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latin typeface="Calibri"/>
              </a:rPr>
              <a:t>A Thick description is going into</a:t>
            </a:r>
            <a:r>
              <a:rPr lang="en-US" baseline="0" dirty="0" smtClean="0">
                <a:latin typeface="Calibri"/>
              </a:rPr>
              <a:t> detail about an object associated with the person. 5 minutes. 39 minute mark</a:t>
            </a:r>
          </a:p>
          <a:p>
            <a:pPr>
              <a:buNone/>
            </a:pPr>
            <a:endParaRPr lang="en-US" baseline="0" dirty="0" smtClean="0">
              <a:latin typeface="Calibri"/>
            </a:endParaRPr>
          </a:p>
          <a:p>
            <a:pPr>
              <a:buNone/>
            </a:pPr>
            <a:r>
              <a:rPr lang="en-US" baseline="0" dirty="0" smtClean="0">
                <a:latin typeface="Calibri"/>
              </a:rPr>
              <a:t>Student are then asked to produce a piece of writing, maybe a poem, an essay, something using their previous writing as their resource. They will be given 10 minutes to write.  50 minute mark</a:t>
            </a:r>
          </a:p>
          <a:p>
            <a:pPr>
              <a:buNone/>
            </a:pPr>
            <a:endParaRPr lang="en-US" baseline="0" dirty="0" smtClean="0">
              <a:latin typeface="Calibri"/>
            </a:endParaRPr>
          </a:p>
          <a:p>
            <a:pPr>
              <a:buNone/>
            </a:pPr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0906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5142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403349"/>
            <a:ext cx="5111752" cy="1136650"/>
          </a:xfrm>
        </p:spPr>
        <p:txBody>
          <a:bodyPr anchor="b">
            <a:noAutofit/>
          </a:bodyPr>
          <a:lstStyle>
            <a:lvl1pPr algn="ctr">
              <a:defRPr sz="41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2743198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fld id="{C764DE79-268F-4C1A-8933-263129D2AF90}" type="datetimeFigureOut">
              <a:rPr lang="en-US" dirty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6" y="3778247"/>
            <a:ext cx="413375" cy="209550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299" y="2641598"/>
            <a:ext cx="5111751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28111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3611561"/>
            <a:ext cx="7207250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70" y="781050"/>
            <a:ext cx="7579479" cy="2501902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4036615"/>
            <a:ext cx="7207250" cy="370284"/>
          </a:xfrm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5073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736599"/>
            <a:ext cx="7194549" cy="2216151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1" y="3257550"/>
            <a:ext cx="7194549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83002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77800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2514600"/>
            <a:ext cx="6629402" cy="43815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257550"/>
            <a:ext cx="7207250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12090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193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2481436"/>
            <a:ext cx="7207251" cy="11016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3036"/>
            <a:ext cx="7207251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8387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68275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9484"/>
            <a:ext cx="7207251" cy="66522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397250"/>
            <a:ext cx="7207251" cy="100965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1949446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44438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736599"/>
            <a:ext cx="7207250" cy="16827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2626"/>
            <a:ext cx="7207251" cy="63093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3352800"/>
            <a:ext cx="7207253" cy="105410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56575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705048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18" y="736599"/>
            <a:ext cx="1418171" cy="3670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49" y="736599"/>
            <a:ext cx="5574769" cy="3670301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742950"/>
            <a:ext cx="0" cy="36576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802953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4694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Clr>
                <a:schemeClr val="dk2"/>
              </a:buClr>
              <a:buSzPct val="25000"/>
              <a:buFont typeface="Arial"/>
              <a:buNone/>
            </a:pPr>
            <a:endParaRPr lang="en-US" sz="12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2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3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0" marR="0" lvl="4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0" marR="0" lvl="5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43200" marR="0" lvl="6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200400" marR="0" lvl="7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57600" marR="0" lvl="8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5371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314454"/>
            <a:ext cx="6119016" cy="1366886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2884539"/>
            <a:ext cx="6119018" cy="71591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2" y="2782939"/>
            <a:ext cx="612253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97244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41010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76198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59292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2768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59" y="1041401"/>
            <a:ext cx="2788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736599"/>
            <a:ext cx="4102100" cy="3670301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59" y="2273299"/>
            <a:ext cx="2788841" cy="1828803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184400"/>
            <a:ext cx="263587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4699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412874"/>
            <a:ext cx="4681362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4" y="781050"/>
            <a:ext cx="2297510" cy="35814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2441574"/>
            <a:ext cx="4681362" cy="13716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41824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514216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736600"/>
            <a:ext cx="7200897" cy="9779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1917699"/>
            <a:ext cx="7200897" cy="2489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4476750"/>
            <a:ext cx="1200150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764DE79-268F-4C1A-8933-263129D2AF90}" type="datetimeFigureOut">
              <a:rPr lang="en-US" dirty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4476750"/>
            <a:ext cx="5479425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6" y="4476750"/>
            <a:ext cx="407023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57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</p:sldLayoutIdLst>
  <p:hf sldNum="0"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15.png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5.jpg"/><Relationship Id="rId6" Type="http://schemas.openxmlformats.org/officeDocument/2006/relationships/image" Target="../media/image7.tiff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5.jpg"/><Relationship Id="rId6" Type="http://schemas.openxmlformats.org/officeDocument/2006/relationships/image" Target="../media/image9.tif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ctrTitle"/>
          </p:nvPr>
        </p:nvSpPr>
        <p:spPr>
          <a:xfrm>
            <a:off x="1727200" y="1403350"/>
            <a:ext cx="5654074" cy="113665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/>
              <a:t>Tribute to the Person</a:t>
            </a:r>
            <a:r>
              <a:rPr lang="en-US">
                <a:solidFill>
                  <a:schemeClr val="tx1"/>
                </a:solidFill>
                <a:latin typeface="+mj-ea"/>
                <a:cs typeface="+mj-ea"/>
              </a:rPr>
              <a:t/>
            </a:r>
            <a:br>
              <a:rPr lang="en-US">
                <a:solidFill>
                  <a:schemeClr val="tx1"/>
                </a:solidFill>
                <a:latin typeface="+mj-ea"/>
                <a:cs typeface="+mj-ea"/>
              </a:rPr>
            </a:br>
            <a:r>
              <a:rPr lang="en" sz="3600"/>
              <a:t>Who Taught Me Something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2400"/>
              <a:t>HSWC 2017 </a:t>
            </a:r>
          </a:p>
        </p:txBody>
      </p:sp>
      <p:pic>
        <p:nvPicPr>
          <p:cNvPr id="68" name="Shape 68" descr="cwcc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1162" y="4568875"/>
            <a:ext cx="2241670" cy="49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5143500"/>
          </a:xfrm>
          <a:prstGeom prst="rect">
            <a:avLst/>
          </a:prstGeom>
          <a:blipFill>
            <a:blip r:embed="rId3"/>
            <a:stretch/>
          </a:blipFill>
          <a:ln>
            <a:noFill/>
          </a:ln>
          <a:effectLst/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3B04196-EE2E-4500-AF8D-C6E01DA9B5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8" cy="514216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5B95145-40F9-436B-89CD-8054CBB2E31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019299" y="2641598"/>
            <a:ext cx="5111751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8EC2AD4-D5E4-4F1F-99CB-F97E884C55F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518" y="370917"/>
            <a:ext cx="8420581" cy="4412471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5">
            <a:alphaModFix amt="35000"/>
            <a:extLst/>
          </a:blip>
          <a:srcRect t="662" r="-2" b="-2"/>
          <a:stretch/>
        </p:blipFill>
        <p:spPr>
          <a:xfrm>
            <a:off x="360518" y="370916"/>
            <a:ext cx="8420581" cy="441247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5EB53A4-A2DE-4D4D-AD20-DED9C46B1C9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0516" y="432987"/>
            <a:ext cx="8292630" cy="4296657"/>
            <a:chOff x="574020" y="519524"/>
            <a:chExt cx="11056826" cy="572887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654DCA80-8196-4617-B9DB-2A9381DEA0EE}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75937" y="519524"/>
              <a:ext cx="246888" cy="246888"/>
              <a:chOff x="582041" y="6001512"/>
              <a:chExt cx="246888" cy="246888"/>
            </a:xfrm>
          </p:grpSpPr>
          <p:sp useBgFill="1"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E429CE6B-E9AD-43D7-8005-8743B57A39AA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2300" y="6049879"/>
                <a:ext cx="155448" cy="155448"/>
              </a:xfrm>
              <a:prstGeom prst="ellipse">
                <a:avLst/>
              </a:prstGeom>
              <a:ln>
                <a:noFill/>
              </a:ln>
              <a:effectLst>
                <a:innerShdw blurRad="50800">
                  <a:schemeClr val="tx1">
                    <a:alpha val="6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Donut 38">
                <a:extLst>
                  <a:ext uri="{FF2B5EF4-FFF2-40B4-BE49-F238E27FC236}">
                    <a16:creationId xmlns:a16="http://schemas.microsoft.com/office/drawing/2014/main" xmlns="" id="{A5C589A4-07E4-4B7A-BE93-31A803263573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2041" y="600151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44359C29-35B1-4FF5-A7EE-155EF6510154}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83958" y="6001512"/>
              <a:ext cx="246888" cy="246888"/>
              <a:chOff x="590062" y="6001512"/>
              <a:chExt cx="246888" cy="246888"/>
            </a:xfrm>
          </p:grpSpPr>
          <p:sp useBgFill="1">
            <p:nvSpPr>
              <p:cNvPr id="25" name="Oval 24">
                <a:extLst>
                  <a:ext uri="{FF2B5EF4-FFF2-40B4-BE49-F238E27FC236}">
                    <a16:creationId xmlns:a16="http://schemas.microsoft.com/office/drawing/2014/main" xmlns="" id="{DD9C747C-C982-4285-A56E-21F3457317F0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342" y="6057900"/>
                <a:ext cx="139700" cy="139700"/>
              </a:xfrm>
              <a:prstGeom prst="ellipse">
                <a:avLst/>
              </a:prstGeom>
              <a:ln>
                <a:noFill/>
              </a:ln>
              <a:effectLst>
                <a:innerShdw blurRad="50800">
                  <a:schemeClr val="tx1">
                    <a:alpha val="6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Donut 36">
                <a:extLst>
                  <a:ext uri="{FF2B5EF4-FFF2-40B4-BE49-F238E27FC236}">
                    <a16:creationId xmlns:a16="http://schemas.microsoft.com/office/drawing/2014/main" xmlns="" id="{6A74EA83-33F9-4635-8DFD-468A33F61971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0062" y="600151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9B5E0E06-B48B-4599-A439-4D754D8CD94F}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4020" y="519524"/>
              <a:ext cx="246888" cy="246888"/>
              <a:chOff x="574020" y="6001512"/>
              <a:chExt cx="246888" cy="246888"/>
            </a:xfrm>
          </p:grpSpPr>
          <p:sp useBgFill="1"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ABCFA388-7550-447A-AF05-E7C2E4EA5710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2300" y="6057900"/>
                <a:ext cx="146304" cy="146304"/>
              </a:xfrm>
              <a:prstGeom prst="ellipse">
                <a:avLst/>
              </a:prstGeom>
              <a:ln>
                <a:noFill/>
              </a:ln>
              <a:effectLst>
                <a:innerShdw blurRad="50800">
                  <a:schemeClr val="tx1">
                    <a:alpha val="6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Donut 34">
                <a:extLst>
                  <a:ext uri="{FF2B5EF4-FFF2-40B4-BE49-F238E27FC236}">
                    <a16:creationId xmlns:a16="http://schemas.microsoft.com/office/drawing/2014/main" xmlns="" id="{FB3098DC-E767-4680-A032-399C55E5FD0C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4020" y="600151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D9B47F53-7A6E-465C-9C51-AED600BC12B6}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4020" y="6001512"/>
              <a:ext cx="246888" cy="246888"/>
              <a:chOff x="574020" y="6001512"/>
              <a:chExt cx="246888" cy="246888"/>
            </a:xfrm>
          </p:grpSpPr>
          <p:sp useBgFill="1"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3AF3E33A-13EC-4391-B419-E0F6D3B7F534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2300" y="6057900"/>
                <a:ext cx="139700" cy="139700"/>
              </a:xfrm>
              <a:prstGeom prst="ellipse">
                <a:avLst/>
              </a:prstGeom>
              <a:ln>
                <a:noFill/>
              </a:ln>
              <a:effectLst>
                <a:innerShdw blurRad="50800">
                  <a:schemeClr val="tx1">
                    <a:alpha val="69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Donut 32">
                <a:extLst>
                  <a:ext uri="{FF2B5EF4-FFF2-40B4-BE49-F238E27FC236}">
                    <a16:creationId xmlns:a16="http://schemas.microsoft.com/office/drawing/2014/main" xmlns="" id="{BA8A1376-324B-43A3-926C-12689C4328FA}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4020" y="600151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2409D76E-579F-429D-9B93-53DB2FB3056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02592" y="2695821"/>
            <a:ext cx="61036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8302" y="835273"/>
            <a:ext cx="6172200" cy="17589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5400">
                <a:solidFill>
                  <a:schemeClr val="bg1"/>
                </a:solidFill>
              </a:rPr>
              <a:t>Pair Share</a:t>
            </a:r>
          </a:p>
        </p:txBody>
      </p:sp>
      <p:pic>
        <p:nvPicPr>
          <p:cNvPr id="5" name="Shape 96" descr="cwccc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51962" y="4569448"/>
            <a:ext cx="2241670" cy="495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242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65276D5-0E85-4C7D-8AA3-9F8D1D1B9233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1" y="0"/>
            <a:ext cx="9141618" cy="5143500"/>
            <a:chOff x="1588" y="0"/>
            <a:chExt cx="12188825" cy="6858000"/>
          </a:xfrm>
        </p:grpSpPr>
        <p:sp useBgFill="1"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7F0F0331-2962-4019-AB16-761D4B41D29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88" y="0"/>
              <a:ext cx="12188825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5E92965E-F1E0-44EA-9BDA-9D8C41D2F38A}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" y="893"/>
              <a:ext cx="12188825" cy="6856214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ED54DB5F-0364-416F-9BE3-CCFE363034F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5463" y="1800479"/>
            <a:ext cx="32918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76F0C4D-5A54-4649-9723-E5C977C5AEE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483" y="819150"/>
            <a:ext cx="3732370" cy="3494532"/>
          </a:xfrm>
          <a:prstGeom prst="rect">
            <a:avLst/>
          </a:prstGeom>
          <a:solidFill>
            <a:schemeClr val="bg2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F114A24-C9A8-486F-BA90-FFE45C855C7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32518" y="2188026"/>
            <a:ext cx="1497561" cy="2009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497" y="2512036"/>
            <a:ext cx="693537" cy="115482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EA3548D-8633-4E5A-828C-482EA9A32BD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5406" y="940538"/>
            <a:ext cx="1881489" cy="1570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797" y="1055076"/>
            <a:ext cx="1248058" cy="131029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7E53422-4253-4181-A105-86C0B9026ED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5406" y="2632075"/>
            <a:ext cx="1881489" cy="1565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677" y="2759436"/>
            <a:ext cx="1310298" cy="131029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430F638-09EF-44E7-A66A-61CE6730D26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19765" y="940538"/>
            <a:ext cx="1510314" cy="1130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8688" y="1051736"/>
            <a:ext cx="1116264" cy="8902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9148" y="736599"/>
            <a:ext cx="3564470" cy="977900"/>
          </a:xfrm>
        </p:spPr>
        <p:txBody>
          <a:bodyPr>
            <a:normAutofit/>
          </a:bodyPr>
          <a:lstStyle/>
          <a:p>
            <a:r>
              <a:rPr lang="en-US"/>
              <a:t>Where's the BEEF?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9148" y="1917699"/>
            <a:ext cx="3564470" cy="2489202"/>
          </a:xfrm>
        </p:spPr>
        <p:txBody>
          <a:bodyPr>
            <a:normAutofit/>
          </a:bodyPr>
          <a:lstStyle/>
          <a:p>
            <a:pPr marL="213995" indent="-213995"/>
            <a:r>
              <a:rPr lang="en-US" sz="2000"/>
              <a:t>What did your </a:t>
            </a:r>
            <a:r>
              <a:rPr lang="en-US" sz="2000" b="1"/>
              <a:t>BRAIN</a:t>
            </a:r>
            <a:r>
              <a:rPr lang="en-US" sz="2000"/>
              <a:t> think?</a:t>
            </a:r>
          </a:p>
          <a:p>
            <a:pPr marL="213995" indent="-213995"/>
            <a:r>
              <a:rPr lang="en-US" sz="2000"/>
              <a:t>What did your </a:t>
            </a:r>
            <a:r>
              <a:rPr lang="en-US" sz="2000" b="1"/>
              <a:t>EAR</a:t>
            </a:r>
            <a:r>
              <a:rPr lang="en-US" sz="2000"/>
              <a:t> hear?</a:t>
            </a:r>
          </a:p>
          <a:p>
            <a:pPr marL="213995" indent="-213995"/>
            <a:r>
              <a:rPr lang="en-US" sz="2000"/>
              <a:t>What did your </a:t>
            </a:r>
            <a:r>
              <a:rPr lang="en-US" sz="2000" b="1"/>
              <a:t>EYE</a:t>
            </a:r>
            <a:r>
              <a:rPr lang="en-US" sz="2000"/>
              <a:t> see?</a:t>
            </a:r>
          </a:p>
          <a:p>
            <a:pPr marL="213995" indent="-213995"/>
            <a:r>
              <a:rPr lang="en-US" sz="2000"/>
              <a:t>Where did your </a:t>
            </a:r>
            <a:r>
              <a:rPr lang="en-US" sz="2000" b="1"/>
              <a:t>FEET</a:t>
            </a:r>
            <a:r>
              <a:rPr lang="en-US" sz="2000"/>
              <a:t> go?</a:t>
            </a:r>
          </a:p>
        </p:txBody>
      </p:sp>
    </p:spTree>
    <p:extLst>
      <p:ext uri="{BB962C8B-B14F-4D97-AF65-F5344CB8AC3E}">
        <p14:creationId xmlns:p14="http://schemas.microsoft.com/office/powerpoint/2010/main" val="342395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311700" y="435850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b="1">
                <a:solidFill>
                  <a:srgbClr val="000000"/>
                </a:solidFill>
              </a:rPr>
              <a:t>Goal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485818" y="1152525"/>
            <a:ext cx="8208920" cy="3416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indent="0">
              <a:spcAft>
                <a:spcPts val="0"/>
              </a:spcAft>
              <a:buClr>
                <a:srgbClr val="D9B247"/>
              </a:buClr>
              <a:buNone/>
            </a:pPr>
            <a:r>
              <a:rPr lang="en" sz="3200">
                <a:solidFill>
                  <a:srgbClr val="000000"/>
                </a:solidFill>
              </a:rPr>
              <a:t>Turn a kernel essay into a piece about a life lesson, finding your own angle to the prompt</a:t>
            </a:r>
            <a:endParaRPr lang="en-US"/>
          </a:p>
        </p:txBody>
      </p:sp>
      <p:pic>
        <p:nvPicPr>
          <p:cNvPr id="82" name="Shape 82" descr="cwcc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1162" y="4568875"/>
            <a:ext cx="2241670" cy="495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3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5143500"/>
          </a:xfrm>
          <a:prstGeom prst="rect">
            <a:avLst/>
          </a:prstGeom>
          <a:blipFill>
            <a:blip r:embed="rId3"/>
            <a:stretch/>
          </a:blipFill>
          <a:ln>
            <a:noFill/>
          </a:ln>
          <a:effectLst/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4173A58-B122-4342-8641-2C7187495D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8" cy="514216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E3E38EB-06F9-40C9-B3E2-7CC1363B99E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126" y="1816099"/>
            <a:ext cx="7055474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4602F8C-E1EC-4202-83F7-93670CAFA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8" cy="514216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C483CC4B-D7FE-41C7-8BDC-1FF487C9CC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40066" y="1800479"/>
            <a:ext cx="253238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4E31948-EA92-4179-8BB5-5451F6E3DA2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482" y="819150"/>
            <a:ext cx="4457015" cy="3386328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/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l="11550" r="11503" b="3"/>
          <a:stretch/>
        </p:blipFill>
        <p:spPr>
          <a:xfrm>
            <a:off x="1059512" y="1057656"/>
            <a:ext cx="3959083" cy="2894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1868" y="736599"/>
            <a:ext cx="2520579" cy="9779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457200"/>
            <a:r>
              <a:rPr lang="en-US" sz="4400"/>
              <a:t>Question Flood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51868" y="1917699"/>
            <a:ext cx="2520578" cy="24892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457200">
              <a:spcAft>
                <a:spcPts val="600"/>
              </a:spcAft>
              <a:buFont typeface="Arial"/>
              <a:buChar char="•"/>
            </a:pPr>
            <a:endParaRPr lang="en-US"/>
          </a:p>
        </p:txBody>
      </p:sp>
      <p:pic>
        <p:nvPicPr>
          <p:cNvPr id="7" name="Shape 96" descr="cwccc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51962" y="4569448"/>
            <a:ext cx="2241670" cy="495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282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Debriefing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13995" indent="-213995"/>
            <a:r>
              <a:rPr lang="en-US"/>
              <a:t>2 minutes for clarifying questions</a:t>
            </a:r>
          </a:p>
          <a:p>
            <a:pPr marL="213995" indent="-213995"/>
            <a:r>
              <a:rPr lang="en-US"/>
              <a:t>3 minutes for probing questions</a:t>
            </a:r>
          </a:p>
          <a:p>
            <a:pPr marL="213995" indent="-213995"/>
            <a:r>
              <a:rPr lang="en-US"/>
              <a:t>8 minutes for audience to discuss; presenter takes notes</a:t>
            </a:r>
          </a:p>
          <a:p>
            <a:pPr marL="213995" indent="-213995"/>
            <a:r>
              <a:rPr lang="en-US"/>
              <a:t>4 minutes for presenter to respond</a:t>
            </a:r>
          </a:p>
          <a:p>
            <a:pPr marL="213995" indent="-213995"/>
            <a:r>
              <a:rPr lang="en-US"/>
              <a:t>3 minutes for final questions and comments</a:t>
            </a:r>
          </a:p>
        </p:txBody>
      </p:sp>
    </p:spTree>
    <p:extLst>
      <p:ext uri="{BB962C8B-B14F-4D97-AF65-F5344CB8AC3E}">
        <p14:creationId xmlns:p14="http://schemas.microsoft.com/office/powerpoint/2010/main" val="3889277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0" y="600102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dirty="0" smtClean="0"/>
              <a:t>The King of Taney</a:t>
            </a:r>
            <a:endParaRPr lang="en" dirty="0"/>
          </a:p>
        </p:txBody>
      </p:sp>
      <p:pic>
        <p:nvPicPr>
          <p:cNvPr id="75" name="Shape 75" descr="cwcc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1162" y="4568875"/>
            <a:ext cx="2241670" cy="4957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124200" y="1565753"/>
            <a:ext cx="2802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71563" y="1352550"/>
            <a:ext cx="70008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askerville" charset="0"/>
                <a:ea typeface="Baskerville" charset="0"/>
                <a:cs typeface="Baskerville" charset="0"/>
              </a:rPr>
              <a:t>His boots had dirt on </a:t>
            </a:r>
            <a:r>
              <a:rPr lang="en-US" sz="3200" dirty="0" smtClean="0">
                <a:latin typeface="Baskerville" charset="0"/>
                <a:ea typeface="Baskerville" charset="0"/>
                <a:cs typeface="Baskerville" charset="0"/>
              </a:rPr>
              <a:t>them, </a:t>
            </a:r>
          </a:p>
          <a:p>
            <a:r>
              <a:rPr lang="en-US" sz="3200" dirty="0" smtClean="0">
                <a:latin typeface="Baskerville" charset="0"/>
                <a:ea typeface="Baskerville" charset="0"/>
                <a:cs typeface="Baskerville" charset="0"/>
              </a:rPr>
              <a:t>the </a:t>
            </a:r>
            <a:r>
              <a:rPr lang="en-US" sz="3200" dirty="0">
                <a:latin typeface="Baskerville" charset="0"/>
                <a:ea typeface="Baskerville" charset="0"/>
                <a:cs typeface="Baskerville" charset="0"/>
              </a:rPr>
              <a:t>day they slid them </a:t>
            </a:r>
            <a:r>
              <a:rPr lang="en-US" sz="3200" dirty="0" smtClean="0">
                <a:latin typeface="Baskerville" charset="0"/>
                <a:ea typeface="Baskerville" charset="0"/>
                <a:cs typeface="Baskerville" charset="0"/>
              </a:rPr>
              <a:t>off,</a:t>
            </a:r>
            <a:endParaRPr lang="en-US" sz="3200" dirty="0">
              <a:latin typeface="Baskerville" charset="0"/>
              <a:ea typeface="Baskerville" charset="0"/>
              <a:cs typeface="Baskerville" charset="0"/>
            </a:endParaRPr>
          </a:p>
          <a:p>
            <a:r>
              <a:rPr lang="en-US" sz="3200" dirty="0">
                <a:latin typeface="Baskerville" charset="0"/>
                <a:ea typeface="Baskerville" charset="0"/>
                <a:cs typeface="Baskerville" charset="0"/>
              </a:rPr>
              <a:t>t</a:t>
            </a:r>
            <a:r>
              <a:rPr lang="en-US" sz="3200" dirty="0" smtClean="0">
                <a:latin typeface="Baskerville" charset="0"/>
                <a:ea typeface="Baskerville" charset="0"/>
                <a:cs typeface="Baskerville" charset="0"/>
              </a:rPr>
              <a:t>he </a:t>
            </a:r>
            <a:r>
              <a:rPr lang="en-US" sz="3200" dirty="0">
                <a:latin typeface="Baskerville" charset="0"/>
                <a:ea typeface="Baskerville" charset="0"/>
                <a:cs typeface="Baskerville" charset="0"/>
              </a:rPr>
              <a:t>noble King of </a:t>
            </a:r>
            <a:r>
              <a:rPr lang="en-US" sz="3200" dirty="0" smtClean="0">
                <a:latin typeface="Baskerville" charset="0"/>
                <a:ea typeface="Baskerville" charset="0"/>
                <a:cs typeface="Baskerville" charset="0"/>
              </a:rPr>
              <a:t>Taney. </a:t>
            </a:r>
          </a:p>
          <a:p>
            <a:r>
              <a:rPr lang="en-US" sz="3200" dirty="0" smtClean="0">
                <a:latin typeface="Baskerville" charset="0"/>
                <a:ea typeface="Baskerville" charset="0"/>
                <a:cs typeface="Baskerville" charset="0"/>
              </a:rPr>
              <a:t>His </a:t>
            </a:r>
            <a:r>
              <a:rPr lang="en-US" sz="3200" dirty="0">
                <a:latin typeface="Baskerville" charset="0"/>
                <a:ea typeface="Baskerville" charset="0"/>
                <a:cs typeface="Baskerville" charset="0"/>
              </a:rPr>
              <a:t>jeans were high, </a:t>
            </a:r>
            <a:endParaRPr lang="en-US" sz="3200" dirty="0" smtClean="0">
              <a:latin typeface="Baskerville" charset="0"/>
              <a:ea typeface="Baskerville" charset="0"/>
              <a:cs typeface="Baskerville" charset="0"/>
            </a:endParaRPr>
          </a:p>
          <a:p>
            <a:r>
              <a:rPr lang="en-US" sz="3200" dirty="0" smtClean="0">
                <a:latin typeface="Baskerville" charset="0"/>
                <a:ea typeface="Baskerville" charset="0"/>
                <a:cs typeface="Baskerville" charset="0"/>
              </a:rPr>
              <a:t>his </a:t>
            </a:r>
            <a:r>
              <a:rPr lang="en-US" sz="3200" dirty="0">
                <a:latin typeface="Baskerville" charset="0"/>
                <a:ea typeface="Baskerville" charset="0"/>
                <a:cs typeface="Baskerville" charset="0"/>
              </a:rPr>
              <a:t>pearl snaps clean </a:t>
            </a:r>
          </a:p>
          <a:p>
            <a:r>
              <a:rPr lang="en-US" sz="3200" dirty="0">
                <a:latin typeface="Baskerville" charset="0"/>
                <a:ea typeface="Baskerville" charset="0"/>
                <a:cs typeface="Baskerville" charset="0"/>
              </a:rPr>
              <a:t>The day they took him </a:t>
            </a:r>
            <a:r>
              <a:rPr lang="en-US" sz="3200" dirty="0" smtClean="0">
                <a:latin typeface="Baskerville" charset="0"/>
                <a:ea typeface="Baskerville" charset="0"/>
                <a:cs typeface="Baskerville" charset="0"/>
              </a:rPr>
              <a:t>in</a:t>
            </a:r>
            <a:r>
              <a:rPr lang="mr-IN" sz="3200" dirty="0" smtClean="0">
                <a:latin typeface="Baskerville" charset="0"/>
                <a:ea typeface="Baskerville" charset="0"/>
                <a:cs typeface="Baskerville" charset="0"/>
              </a:rPr>
              <a:t>…</a:t>
            </a:r>
            <a:endParaRPr lang="en-US" sz="3200" dirty="0">
              <a:latin typeface="Baskerville" charset="0"/>
              <a:ea typeface="Baskerville" charset="0"/>
              <a:cs typeface="Baskervill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311700" y="435850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600" b="1" dirty="0">
                <a:solidFill>
                  <a:srgbClr val="000000"/>
                </a:solidFill>
              </a:rPr>
              <a:t>Goal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485818" y="1152525"/>
            <a:ext cx="8208920" cy="3416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indent="0">
              <a:spcAft>
                <a:spcPts val="0"/>
              </a:spcAft>
              <a:buClr>
                <a:srgbClr val="D9B247"/>
              </a:buClr>
              <a:buNone/>
            </a:pPr>
            <a:r>
              <a:rPr lang="en" sz="3200" dirty="0">
                <a:solidFill>
                  <a:srgbClr val="000000"/>
                </a:solidFill>
              </a:rPr>
              <a:t>Turn a kernel essay into a piece about a life lesson, finding your own angle to the prompt</a:t>
            </a:r>
            <a:endParaRPr lang="en-US" dirty="0"/>
          </a:p>
        </p:txBody>
      </p:sp>
      <p:pic>
        <p:nvPicPr>
          <p:cNvPr id="82" name="Shape 82" descr="cwcc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1162" y="4568875"/>
            <a:ext cx="2241670" cy="49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" sz="3600">
                <a:solidFill>
                  <a:srgbClr val="000000"/>
                </a:solidFill>
              </a:rPr>
              <a:t>How We Will Learn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527050" y="1152525"/>
            <a:ext cx="8125083" cy="3416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213995" indent="-213995">
              <a:spcAft>
                <a:spcPts val="0"/>
              </a:spcAft>
              <a:buClr>
                <a:srgbClr val="D9B247"/>
              </a:buClr>
            </a:pPr>
            <a:r>
              <a:rPr lang="en" sz="3200" dirty="0">
                <a:solidFill>
                  <a:schemeClr val="dk1"/>
                </a:solidFill>
              </a:rPr>
              <a:t>Break the ice with a turn and talk.</a:t>
            </a:r>
          </a:p>
          <a:p>
            <a:pPr marL="213995" indent="-213995">
              <a:spcAft>
                <a:spcPts val="0"/>
              </a:spcAft>
              <a:buClr>
                <a:srgbClr val="D9B247"/>
              </a:buClr>
            </a:pPr>
            <a:r>
              <a:rPr lang="en" sz="3200" dirty="0">
                <a:solidFill>
                  <a:schemeClr val="dk1"/>
                </a:solidFill>
              </a:rPr>
              <a:t>Write a kernel essay.</a:t>
            </a:r>
          </a:p>
          <a:p>
            <a:pPr marL="213995" indent="-213995">
              <a:spcAft>
                <a:spcPts val="0"/>
              </a:spcAft>
              <a:buClr>
                <a:srgbClr val="D9B247"/>
              </a:buClr>
            </a:pPr>
            <a:r>
              <a:rPr lang="en" sz="3200" dirty="0">
                <a:solidFill>
                  <a:schemeClr val="dk1"/>
                </a:solidFill>
              </a:rPr>
              <a:t>Experiment with thick description.</a:t>
            </a:r>
          </a:p>
          <a:p>
            <a:pPr marL="213995" indent="-213995">
              <a:spcAft>
                <a:spcPts val="0"/>
              </a:spcAft>
              <a:buClr>
                <a:srgbClr val="D9B247"/>
              </a:buClr>
            </a:pPr>
            <a:r>
              <a:rPr lang="en-US" sz="3200" dirty="0" smtClean="0">
                <a:solidFill>
                  <a:schemeClr val="dk1"/>
                </a:solidFill>
              </a:rPr>
              <a:t>Share</a:t>
            </a:r>
            <a:r>
              <a:rPr lang="en" sz="3200" dirty="0" smtClean="0">
                <a:solidFill>
                  <a:schemeClr val="dk1"/>
                </a:solidFill>
              </a:rPr>
              <a:t>.</a:t>
            </a:r>
            <a:endParaRPr lang="en" sz="3200" dirty="0">
              <a:solidFill>
                <a:schemeClr val="dk1"/>
              </a:solidFill>
            </a:endParaRPr>
          </a:p>
        </p:txBody>
      </p:sp>
      <p:pic>
        <p:nvPicPr>
          <p:cNvPr id="89" name="Shape 89" descr="cwcc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1162" y="4568875"/>
            <a:ext cx="2241670" cy="49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b="1"/>
              <a:t>Who’s in the room?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1314006" y="1266825"/>
            <a:ext cx="3545017" cy="3416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213995" indent="-213995"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  Who taught you an</a:t>
            </a:r>
            <a:r>
              <a:rPr lang="en" sz="2400">
                <a:solidFill>
                  <a:schemeClr val="tx1"/>
                </a:solidFill>
              </a:rPr>
              <a:t> important life lesson? What was the lesson?</a:t>
            </a:r>
            <a:endParaRPr lang="en-US">
              <a:solidFill>
                <a:schemeClr val="tx1"/>
              </a:solidFill>
            </a:endParaRPr>
          </a:p>
          <a:p>
            <a:pPr marL="213995" indent="-213995">
              <a:spcAft>
                <a:spcPts val="0"/>
              </a:spcAft>
              <a:buNone/>
            </a:pPr>
            <a:r>
              <a:rPr lang="en" sz="2400">
                <a:solidFill>
                  <a:schemeClr val="tx1"/>
                </a:solidFill>
              </a:rPr>
              <a:t>   Turn and talk.</a:t>
            </a:r>
          </a:p>
        </p:txBody>
      </p:sp>
      <p:pic>
        <p:nvPicPr>
          <p:cNvPr id="96" name="Shape 96" descr="cwcc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1162" y="4568875"/>
            <a:ext cx="2241670" cy="49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372" y="1266825"/>
            <a:ext cx="2381250" cy="238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5143500"/>
          </a:xfrm>
          <a:prstGeom prst="rect">
            <a:avLst/>
          </a:prstGeom>
          <a:blipFill>
            <a:blip r:embed="rId3"/>
            <a:stretch/>
          </a:blipFill>
          <a:ln>
            <a:noFill/>
          </a:ln>
          <a:effectLst/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4173A58-B122-4342-8641-2C7187495D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8" cy="514216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E3E38EB-06F9-40C9-B3E2-7CC1363B99E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126" y="1816099"/>
            <a:ext cx="7055474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4602F8C-E1EC-4202-83F7-93670CAFAE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8" cy="514216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C483CC4B-D7FE-41C7-8BDC-1FF487C9CC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40066" y="1800479"/>
            <a:ext cx="253238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4E31948-EA92-4179-8BB5-5451F6E3DA2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482" y="819150"/>
            <a:ext cx="4457015" cy="3386328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1868" y="736599"/>
            <a:ext cx="2520579" cy="9779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3100" dirty="0" smtClean="0"/>
              <a:t>Do what you love.</a:t>
            </a:r>
            <a:endParaRPr lang="en-US" sz="31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51868" y="1917699"/>
            <a:ext cx="2520578" cy="24892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4572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Follow your passions</a:t>
            </a:r>
            <a:endParaRPr lang="en-US" sz="2000" dirty="0"/>
          </a:p>
          <a:p>
            <a:pPr algn="l" defTabSz="4572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Procrastination is stolen time.</a:t>
            </a:r>
            <a:endParaRPr lang="en-US" sz="2000" dirty="0"/>
          </a:p>
          <a:p>
            <a:pPr algn="l" defTabSz="457200">
              <a:spcAft>
                <a:spcPts val="600"/>
              </a:spcAft>
              <a:buFont typeface="Arial"/>
              <a:buChar char="•"/>
            </a:pPr>
            <a:endParaRPr lang="en-US" sz="2000" dirty="0"/>
          </a:p>
        </p:txBody>
      </p:sp>
      <p:pic>
        <p:nvPicPr>
          <p:cNvPr id="3" name="Shape 96" descr="cwccc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51962" y="4569448"/>
            <a:ext cx="2241670" cy="49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522" y="1035939"/>
            <a:ext cx="4344276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8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613798"/>
              </p:ext>
            </p:extLst>
          </p:nvPr>
        </p:nvGraphicFramePr>
        <p:xfrm>
          <a:off x="981623" y="495300"/>
          <a:ext cx="6134100" cy="3955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7425">
                  <a:extLst>
                    <a:ext uri="{9D8B030D-6E8A-4147-A177-3AD203B41FA5}">
                      <a16:colId xmlns:a16="http://schemas.microsoft.com/office/drawing/2014/main" xmlns="" val="1457496523"/>
                    </a:ext>
                  </a:extLst>
                </a:gridCol>
                <a:gridCol w="3876675">
                  <a:extLst>
                    <a:ext uri="{9D8B030D-6E8A-4147-A177-3AD203B41FA5}">
                      <a16:colId xmlns:a16="http://schemas.microsoft.com/office/drawing/2014/main" xmlns="" val="1052814609"/>
                    </a:ext>
                  </a:extLst>
                </a:gridCol>
              </a:tblGrid>
              <a:tr h="80532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b="1">
                          <a:solidFill>
                            <a:srgbClr val="000000"/>
                          </a:solidFill>
                        </a:rPr>
                        <a:t>What the lesson is</a:t>
                      </a:r>
                    </a:p>
                    <a:p>
                      <a:pPr lvl="0" algn="l">
                        <a:buNone/>
                      </a:pPr>
                      <a:endParaRPr lang="en-US" b="1">
                        <a:solidFill>
                          <a:srgbClr val="000000"/>
                        </a:solidFill>
                      </a:endParaRPr>
                    </a:p>
                    <a:p>
                      <a:pPr lvl="0" algn="l">
                        <a:buNone/>
                      </a:pPr>
                      <a:endParaRPr lang="en-US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3468813"/>
                  </a:ext>
                </a:extLst>
              </a:tr>
              <a:tr h="79513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b="1">
                          <a:solidFill>
                            <a:srgbClr val="000000"/>
                          </a:solidFill>
                        </a:rPr>
                        <a:t>Flashback to the lesson</a:t>
                      </a:r>
                    </a:p>
                    <a:p>
                      <a:pPr lvl="0" algn="l">
                        <a:buNone/>
                      </a:pPr>
                      <a:endParaRPr lang="en-US" b="1">
                        <a:solidFill>
                          <a:srgbClr val="000000"/>
                        </a:solidFill>
                      </a:endParaRPr>
                    </a:p>
                    <a:p>
                      <a:pPr lvl="0" algn="l">
                        <a:buNone/>
                      </a:pPr>
                      <a:endParaRPr lang="en-US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4656069"/>
                  </a:ext>
                </a:extLst>
              </a:tr>
              <a:tr h="78493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>
                          <a:solidFill>
                            <a:srgbClr val="000000"/>
                          </a:solidFill>
                        </a:rPr>
                        <a:t>Description of the person</a:t>
                      </a:r>
                    </a:p>
                    <a:p>
                      <a:pPr lvl="0">
                        <a:buNone/>
                      </a:pPr>
                      <a:endParaRPr lang="en-US" b="1">
                        <a:solidFill>
                          <a:srgbClr val="000000"/>
                        </a:solidFill>
                      </a:endParaRPr>
                    </a:p>
                    <a:p>
                      <a:pPr lvl="0">
                        <a:buNone/>
                      </a:pPr>
                      <a:endParaRPr lang="en-US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4673520"/>
                  </a:ext>
                </a:extLst>
              </a:tr>
              <a:tr h="78493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>
                          <a:solidFill>
                            <a:srgbClr val="000000"/>
                          </a:solidFill>
                        </a:rPr>
                        <a:t>Lyrics or words you can remember that person saying (on any subject)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90011186"/>
                  </a:ext>
                </a:extLst>
              </a:tr>
              <a:tr h="78493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>
                          <a:solidFill>
                            <a:srgbClr val="000000"/>
                          </a:solidFill>
                        </a:rPr>
                        <a:t>What I wish I could find out now from that person</a:t>
                      </a:r>
                    </a:p>
                    <a:p>
                      <a:pPr lvl="0">
                        <a:buNone/>
                      </a:pPr>
                      <a:endParaRPr lang="en-US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64259680"/>
                  </a:ext>
                </a:extLst>
              </a:tr>
            </a:tbl>
          </a:graphicData>
        </a:graphic>
      </p:graphicFrame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20000">
            <a:off x="6938072" y="2524125"/>
            <a:ext cx="1320693" cy="1988171"/>
          </a:xfrm>
          <a:prstGeom prst="rect">
            <a:avLst/>
          </a:prstGeom>
        </p:spPr>
      </p:pic>
      <p:pic>
        <p:nvPicPr>
          <p:cNvPr id="3" name="Shape 96" descr="cwccc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1962" y="4569448"/>
            <a:ext cx="2241670" cy="495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870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85310"/>
              </p:ext>
            </p:extLst>
          </p:nvPr>
        </p:nvGraphicFramePr>
        <p:xfrm>
          <a:off x="981623" y="495300"/>
          <a:ext cx="6134100" cy="3955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7425">
                  <a:extLst>
                    <a:ext uri="{9D8B030D-6E8A-4147-A177-3AD203B41FA5}">
                      <a16:colId xmlns:a16="http://schemas.microsoft.com/office/drawing/2014/main" xmlns="" val="1457496523"/>
                    </a:ext>
                  </a:extLst>
                </a:gridCol>
                <a:gridCol w="3876675">
                  <a:extLst>
                    <a:ext uri="{9D8B030D-6E8A-4147-A177-3AD203B41FA5}">
                      <a16:colId xmlns:a16="http://schemas.microsoft.com/office/drawing/2014/main" xmlns="" val="1052814609"/>
                    </a:ext>
                  </a:extLst>
                </a:gridCol>
              </a:tblGrid>
              <a:tr h="80532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b="1">
                          <a:solidFill>
                            <a:srgbClr val="000000"/>
                          </a:solidFill>
                        </a:rPr>
                        <a:t>What the lesson is</a:t>
                      </a:r>
                    </a:p>
                    <a:p>
                      <a:pPr lvl="0" algn="l">
                        <a:buNone/>
                      </a:pPr>
                      <a:endParaRPr lang="en-US" b="1">
                        <a:solidFill>
                          <a:srgbClr val="000000"/>
                        </a:solidFill>
                      </a:endParaRPr>
                    </a:p>
                    <a:p>
                      <a:pPr lvl="0" algn="l">
                        <a:buNone/>
                      </a:pPr>
                      <a:endParaRPr lang="en-US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Do what</a:t>
                      </a:r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 you love.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3468813"/>
                  </a:ext>
                </a:extLst>
              </a:tr>
              <a:tr h="79513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b="1">
                          <a:solidFill>
                            <a:srgbClr val="000000"/>
                          </a:solidFill>
                        </a:rPr>
                        <a:t>Flashback to the lesson</a:t>
                      </a:r>
                    </a:p>
                    <a:p>
                      <a:pPr lvl="0" algn="l">
                        <a:buNone/>
                      </a:pPr>
                      <a:endParaRPr lang="en-US" b="1">
                        <a:solidFill>
                          <a:srgbClr val="000000"/>
                        </a:solidFill>
                      </a:endParaRPr>
                    </a:p>
                    <a:p>
                      <a:pPr lvl="0" algn="l">
                        <a:buNone/>
                      </a:pPr>
                      <a:endParaRPr lang="en-US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I would talk with Bob at his grandkids basketball</a:t>
                      </a:r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 games, or on his land.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4656069"/>
                  </a:ext>
                </a:extLst>
              </a:tr>
              <a:tr h="78493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>
                          <a:solidFill>
                            <a:srgbClr val="000000"/>
                          </a:solidFill>
                        </a:rPr>
                        <a:t>Description of the person</a:t>
                      </a:r>
                    </a:p>
                    <a:p>
                      <a:pPr lvl="0">
                        <a:buNone/>
                      </a:pPr>
                      <a:endParaRPr lang="en-US" b="1">
                        <a:solidFill>
                          <a:srgbClr val="000000"/>
                        </a:solidFill>
                      </a:endParaRPr>
                    </a:p>
                    <a:p>
                      <a:pPr lvl="0">
                        <a:buNone/>
                      </a:pPr>
                      <a:endParaRPr lang="en-US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He was a rough looking old man, grouchy but kind.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4673520"/>
                  </a:ext>
                </a:extLst>
              </a:tr>
              <a:tr h="78493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>
                          <a:solidFill>
                            <a:srgbClr val="000000"/>
                          </a:solidFill>
                        </a:rPr>
                        <a:t>Lyrics or words you can remember that person saying (on any subject)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”Hey Preacher Man!”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90011186"/>
                  </a:ext>
                </a:extLst>
              </a:tr>
              <a:tr h="78493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>
                          <a:solidFill>
                            <a:srgbClr val="000000"/>
                          </a:solidFill>
                        </a:rPr>
                        <a:t>What I wish I could find out now from that person</a:t>
                      </a:r>
                    </a:p>
                    <a:p>
                      <a:pPr lvl="0">
                        <a:buNone/>
                      </a:pPr>
                      <a:endParaRPr lang="en-US" b="1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Did he</a:t>
                      </a:r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 have any regrets.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64259680"/>
                  </a:ext>
                </a:extLst>
              </a:tr>
            </a:tbl>
          </a:graphicData>
        </a:graphic>
      </p:graphicFrame>
      <p:pic>
        <p:nvPicPr>
          <p:cNvPr id="8" name="Shape 96" descr="cwcc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1962" y="4569448"/>
            <a:ext cx="2241670" cy="495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762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5143500"/>
          </a:xfrm>
          <a:prstGeom prst="rect">
            <a:avLst/>
          </a:prstGeom>
          <a:blipFill>
            <a:blip r:embed="rId3"/>
            <a:stretch/>
          </a:blipFill>
          <a:ln>
            <a:noFill/>
          </a:ln>
          <a:effectLst/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FDF4ADC-C44A-4C41-B974-6F4B3C7223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8" cy="514216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89CCCE17-8DAC-44EB-9D15-03C32E7D256F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126" y="1816099"/>
            <a:ext cx="7055474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92E7AF0-A589-43B3-A1DE-8807EC7697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8" cy="514216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29BCDD02-D5E3-4D30-8587-66036C8910BF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71550" y="1800479"/>
            <a:ext cx="274504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736599"/>
            <a:ext cx="2745042" cy="994029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2400" b="1"/>
              <a:t>Thick description: </a:t>
            </a:r>
            <a:r>
              <a:rPr lang="en-US">
                <a:solidFill>
                  <a:schemeClr val="tx1"/>
                </a:solidFill>
                <a:latin typeface="+mj-ea"/>
                <a:cs typeface="+mj-ea"/>
              </a:rPr>
              <a:t/>
            </a:r>
            <a:br>
              <a:rPr lang="en-US">
                <a:solidFill>
                  <a:schemeClr val="tx1"/>
                </a:solidFill>
                <a:latin typeface="+mj-ea"/>
                <a:cs typeface="+mj-ea"/>
              </a:rPr>
            </a:br>
            <a:r>
              <a:rPr lang="en-US" sz="2400" b="1"/>
              <a:t>add an object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0" y="1870330"/>
            <a:ext cx="2745043" cy="25365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l" defTabSz="457200">
              <a:spcAft>
                <a:spcPts val="600"/>
              </a:spcAft>
              <a:buFont typeface="Arial" charset="0"/>
              <a:buChar char="•"/>
            </a:pPr>
            <a:r>
              <a:rPr lang="en-US" sz="1800" dirty="0" smtClean="0"/>
              <a:t>Pearl Snap Shirt</a:t>
            </a:r>
          </a:p>
          <a:p>
            <a:pPr marL="285750" indent="-285750" algn="l" defTabSz="457200">
              <a:spcAft>
                <a:spcPts val="600"/>
              </a:spcAft>
              <a:buFont typeface="Arial" charset="0"/>
              <a:buChar char="•"/>
            </a:pPr>
            <a:r>
              <a:rPr lang="en-US" sz="1800" dirty="0" smtClean="0"/>
              <a:t>Cowboy Boots</a:t>
            </a:r>
          </a:p>
          <a:p>
            <a:pPr marL="285750" indent="-285750" algn="l" defTabSz="457200">
              <a:spcAft>
                <a:spcPts val="600"/>
              </a:spcAft>
              <a:buFont typeface="Arial" charset="0"/>
              <a:buChar char="•"/>
            </a:pPr>
            <a:r>
              <a:rPr lang="en-US" sz="1800" dirty="0" smtClean="0"/>
              <a:t>Big belt buckle</a:t>
            </a:r>
            <a:endParaRPr lang="en-US" sz="1800" dirty="0"/>
          </a:p>
        </p:txBody>
      </p:sp>
      <p:pic>
        <p:nvPicPr>
          <p:cNvPr id="7" name="Shape 96" descr="cwccc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51962" y="4569448"/>
            <a:ext cx="2241670" cy="49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514350"/>
            <a:ext cx="2357392" cy="353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4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10062</TotalTime>
  <Words>923</Words>
  <Application>Microsoft Macintosh PowerPoint</Application>
  <PresentationFormat>On-screen Show (16:9)</PresentationFormat>
  <Paragraphs>103</Paragraphs>
  <Slides>14</Slides>
  <Notes>14</Notes>
  <HiddenSlides>3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Baskerville</vt:lpstr>
      <vt:lpstr>Calibri</vt:lpstr>
      <vt:lpstr>Garamond</vt:lpstr>
      <vt:lpstr>Organic</vt:lpstr>
      <vt:lpstr>Tribute to the Person Who Taught Me Something</vt:lpstr>
      <vt:lpstr>The King of Taney</vt:lpstr>
      <vt:lpstr>Goal</vt:lpstr>
      <vt:lpstr>How We Will Learn</vt:lpstr>
      <vt:lpstr>Who’s in the room?</vt:lpstr>
      <vt:lpstr>Do what you love.</vt:lpstr>
      <vt:lpstr>PowerPoint Presentation</vt:lpstr>
      <vt:lpstr>PowerPoint Presentation</vt:lpstr>
      <vt:lpstr>Thick description:  add an object</vt:lpstr>
      <vt:lpstr>Pair Share</vt:lpstr>
      <vt:lpstr>Where's the BEEF? </vt:lpstr>
      <vt:lpstr>Goal</vt:lpstr>
      <vt:lpstr>Question Flood</vt:lpstr>
      <vt:lpstr>Debriefing Protocol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Tribute to the Person Who Taught Me Something</dc:title>
  <dc:creator>mike</dc:creator>
  <cp:lastModifiedBy>Microsoft Office User</cp:lastModifiedBy>
  <cp:revision>20</cp:revision>
  <cp:lastPrinted>2017-10-19T17:07:40Z</cp:lastPrinted>
  <dcterms:modified xsi:type="dcterms:W3CDTF">2017-12-07T15:09:34Z</dcterms:modified>
</cp:coreProperties>
</file>