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69" r:id="rId6"/>
    <p:sldId id="261" r:id="rId7"/>
    <p:sldId id="262" r:id="rId8"/>
    <p:sldId id="263" r:id="rId9"/>
    <p:sldId id="26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A4B8"/>
    <a:srgbClr val="5E0009"/>
    <a:srgbClr val="425563"/>
    <a:srgbClr val="32576D"/>
    <a:srgbClr val="406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95"/>
    <p:restoredTop sz="94631"/>
  </p:normalViewPr>
  <p:slideViewPr>
    <p:cSldViewPr snapToGrid="0" snapToObjects="1">
      <p:cViewPr>
        <p:scale>
          <a:sx n="94" d="100"/>
          <a:sy n="94" d="100"/>
        </p:scale>
        <p:origin x="-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emf"/><Relationship Id="rId5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0" t="1830" r="5544" b="44487"/>
          <a:stretch/>
        </p:blipFill>
        <p:spPr>
          <a:xfrm>
            <a:off x="180753" y="180752"/>
            <a:ext cx="11834040" cy="6507128"/>
          </a:xfrm>
          <a:prstGeom prst="rect">
            <a:avLst/>
          </a:prstGeom>
        </p:spPr>
      </p:pic>
      <p:sp>
        <p:nvSpPr>
          <p:cNvPr id="4" name="Snip Single Corner Rectangle 3"/>
          <p:cNvSpPr/>
          <p:nvPr userDrawn="1"/>
        </p:nvSpPr>
        <p:spPr>
          <a:xfrm rot="5400000">
            <a:off x="2844210" y="-2482703"/>
            <a:ext cx="6507126" cy="11834040"/>
          </a:xfrm>
          <a:prstGeom prst="snip1Rect">
            <a:avLst/>
          </a:prstGeom>
          <a:noFill/>
          <a:ln w="381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 userDrawn="1"/>
        </p:nvSpPr>
        <p:spPr>
          <a:xfrm rot="16200000">
            <a:off x="10509220" y="5175219"/>
            <a:ext cx="1697924" cy="168890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 userDrawn="1">
            <p:ph type="title" hasCustomPrompt="1"/>
          </p:nvPr>
        </p:nvSpPr>
        <p:spPr>
          <a:xfrm>
            <a:off x="4752752" y="647390"/>
            <a:ext cx="6648839" cy="1776834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r">
              <a:lnSpc>
                <a:spcPct val="90000"/>
              </a:lnSpc>
              <a:defRPr sz="6000" b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621867" y="3053618"/>
            <a:ext cx="5779724" cy="11390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0622425" y="2653416"/>
            <a:ext cx="779166" cy="137991"/>
          </a:xfrm>
          <a:prstGeom prst="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668" y="732056"/>
            <a:ext cx="1892300" cy="3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01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Single Corner Rectangle 12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6BA4B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6" y="5944479"/>
            <a:ext cx="1892300" cy="366251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89316"/>
            <a:ext cx="3932237" cy="13680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0365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156200" y="688975"/>
            <a:ext cx="6197600" cy="517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00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7" b="17827"/>
          <a:stretch/>
        </p:blipFill>
        <p:spPr>
          <a:xfrm rot="10800000">
            <a:off x="126799" y="0"/>
            <a:ext cx="12001500" cy="6858000"/>
          </a:xfrm>
          <a:prstGeom prst="rect">
            <a:avLst/>
          </a:prstGeom>
        </p:spPr>
      </p:pic>
      <p:sp>
        <p:nvSpPr>
          <p:cNvPr id="7" name="Snip Single Corner Rectangle 6"/>
          <p:cNvSpPr/>
          <p:nvPr userDrawn="1"/>
        </p:nvSpPr>
        <p:spPr>
          <a:xfrm rot="5400000">
            <a:off x="2844207" y="-2493333"/>
            <a:ext cx="6496498" cy="11844670"/>
          </a:xfrm>
          <a:prstGeom prst="snip1Rect">
            <a:avLst/>
          </a:prstGeom>
          <a:noFill/>
          <a:ln w="381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rot="16200000">
            <a:off x="10515321" y="5170688"/>
            <a:ext cx="1697924" cy="168890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721488" y="2170576"/>
            <a:ext cx="2306450" cy="2368296"/>
            <a:chOff x="2297840" y="477799"/>
            <a:chExt cx="2306450" cy="2368296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491864" y="478217"/>
              <a:ext cx="112426" cy="2367460"/>
            </a:xfrm>
            <a:prstGeom prst="rect">
              <a:avLst/>
            </a:prstGeom>
            <a:solidFill>
              <a:srgbClr val="5E00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840" y="477799"/>
              <a:ext cx="1737041" cy="2368296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9807" y="5927853"/>
            <a:ext cx="1892300" cy="365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51890" y="2170576"/>
            <a:ext cx="3988828" cy="238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3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6BA4B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6" y="5944479"/>
            <a:ext cx="1892300" cy="3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55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6BA4B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6320" y="532741"/>
            <a:ext cx="8951742" cy="3284293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aseline="0"/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10236" y="4356764"/>
            <a:ext cx="7753935" cy="8129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36320" y="4019056"/>
            <a:ext cx="762559" cy="137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6" y="5944479"/>
            <a:ext cx="1892300" cy="36625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3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6BA4B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6320" y="532741"/>
            <a:ext cx="8951742" cy="3284293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aseline="0"/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10236" y="4356764"/>
            <a:ext cx="7753935" cy="8129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36320" y="4019056"/>
            <a:ext cx="762559" cy="137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6" y="5944479"/>
            <a:ext cx="1892300" cy="36625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91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6BA4B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65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265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6" y="5944479"/>
            <a:ext cx="1892300" cy="36625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20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Single Corner Rectangle 13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6BA4B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1375" y="1690687"/>
            <a:ext cx="5156200" cy="66391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470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90687"/>
            <a:ext cx="5183188" cy="66215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470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6" y="5944479"/>
            <a:ext cx="1892300" cy="36625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6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6BA4B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6" y="5944479"/>
            <a:ext cx="1892300" cy="366251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51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6BA4B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6" y="5944479"/>
            <a:ext cx="1892300" cy="366251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6BA4B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89316"/>
            <a:ext cx="3932237" cy="13680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0365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1"/>
          </p:nvPr>
        </p:nvSpPr>
        <p:spPr>
          <a:xfrm>
            <a:off x="5156200" y="688975"/>
            <a:ext cx="6197600" cy="517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6" y="5944479"/>
            <a:ext cx="1892300" cy="366251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32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1972" y="682283"/>
            <a:ext cx="10488056" cy="10084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1972" y="1825625"/>
            <a:ext cx="10488056" cy="39210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24456" y="6004388"/>
            <a:ext cx="9155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3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7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1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E000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40">
          <p15:clr>
            <a:srgbClr val="F26B43"/>
          </p15:clr>
        </p15:guide>
        <p15:guide id="2" pos="5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 Garden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HSWC 2017</a:t>
            </a:r>
          </a:p>
          <a:p>
            <a:r>
              <a:rPr lang="en-US" dirty="0" smtClean="0"/>
              <a:t>Presented by </a:t>
            </a:r>
            <a:r>
              <a:rPr lang="en-US" dirty="0" err="1" smtClean="0"/>
              <a:t>Maddi</a:t>
            </a:r>
            <a:r>
              <a:rPr lang="en-US" dirty="0" smtClean="0"/>
              <a:t> </a:t>
            </a:r>
            <a:r>
              <a:rPr lang="en-US" dirty="0" err="1" smtClean="0"/>
              <a:t>Heberling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5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AutoNum type="arabicPeriod"/>
            </a:pPr>
            <a:r>
              <a:rPr lang="en" dirty="0"/>
              <a:t>What did you </a:t>
            </a:r>
            <a:r>
              <a:rPr lang="en" dirty="0" smtClean="0"/>
              <a:t>learn</a:t>
            </a:r>
            <a:r>
              <a:rPr lang="en-US" dirty="0" smtClean="0"/>
              <a:t>, about yourself or your writing</a:t>
            </a:r>
            <a:r>
              <a:rPr lang="en" dirty="0" smtClean="0"/>
              <a:t>? </a:t>
            </a:r>
            <a:endParaRPr lang="en" dirty="0"/>
          </a:p>
          <a:p>
            <a:pPr lvl="0">
              <a:buAutoNum type="arabicPeriod"/>
            </a:pPr>
            <a:r>
              <a:rPr lang="en" dirty="0"/>
              <a:t>What are your next steps for this piece? If you had more time, what would you </a:t>
            </a:r>
            <a:r>
              <a:rPr lang="en" dirty="0" smtClean="0"/>
              <a:t>do</a:t>
            </a:r>
            <a:r>
              <a:rPr lang="en-US" dirty="0" smtClean="0"/>
              <a:t>?</a:t>
            </a:r>
            <a:r>
              <a:rPr lang="en" dirty="0" smtClean="0"/>
              <a:t> </a:t>
            </a:r>
            <a:r>
              <a:rPr lang="en" dirty="0"/>
              <a:t>Which part would you explore </a:t>
            </a:r>
            <a:r>
              <a:rPr lang="en" dirty="0" smtClean="0"/>
              <a:t>more</a:t>
            </a:r>
            <a:r>
              <a:rPr lang="en-US" dirty="0" smtClean="0"/>
              <a:t>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62" y="439103"/>
            <a:ext cx="10488056" cy="1008405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- Why I </a:t>
            </a:r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148" y="4364730"/>
            <a:ext cx="6795261" cy="197067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Harrington"/>
                <a:cs typeface="Harrington"/>
              </a:rPr>
              <a:t>“The more that you read, the more things you will know. The more that you learn, the more places you’ll go.”</a:t>
            </a:r>
          </a:p>
          <a:p>
            <a:pPr marL="0" indent="0" algn="ctr">
              <a:buNone/>
            </a:pPr>
            <a:r>
              <a:rPr lang="en-US" sz="4800" dirty="0" smtClean="0">
                <a:latin typeface="Harrington"/>
                <a:cs typeface="Harrington"/>
              </a:rPr>
              <a:t> </a:t>
            </a:r>
            <a:r>
              <a:rPr lang="mr-IN" sz="4800" dirty="0" smtClean="0">
                <a:latin typeface="Harrington"/>
                <a:cs typeface="Harrington"/>
              </a:rPr>
              <a:t>–</a:t>
            </a:r>
            <a:r>
              <a:rPr lang="en-US" sz="4800" dirty="0" smtClean="0">
                <a:latin typeface="Harrington"/>
                <a:cs typeface="Harrington"/>
              </a:rPr>
              <a:t> Dr. Seuss</a:t>
            </a:r>
            <a:endParaRPr lang="en-US" sz="4800" dirty="0">
              <a:latin typeface="Harrington"/>
              <a:cs typeface="Harringto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19055057_1711983368816354_629521146492792303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72" y="2242655"/>
            <a:ext cx="3080274" cy="3080274"/>
          </a:xfrm>
          <a:prstGeom prst="rect">
            <a:avLst/>
          </a:prstGeom>
        </p:spPr>
      </p:pic>
      <p:pic>
        <p:nvPicPr>
          <p:cNvPr id="6" name="Picture 5" descr="Screen Shot 2017-12-07 at 3.13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23" y="1690688"/>
            <a:ext cx="2800379" cy="2404025"/>
          </a:xfrm>
          <a:prstGeom prst="rect">
            <a:avLst/>
          </a:prstGeom>
        </p:spPr>
      </p:pic>
      <p:pic>
        <p:nvPicPr>
          <p:cNvPr id="7" name="Picture 6" descr="Screen Shot 2016-12-13 at 12.22.4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70" y="754855"/>
            <a:ext cx="3339858" cy="333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1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Thaw your garden, break the ice - Why do you write?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972" y="2377755"/>
            <a:ext cx="10488056" cy="336889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did you start to write?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do you like to write?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hobbies other than writing do you enjoy?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6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SHARE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REFLECT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6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 minutes of insightful “gardening”</a:t>
            </a:r>
          </a:p>
          <a:p>
            <a:r>
              <a:rPr lang="en-US" dirty="0" smtClean="0"/>
              <a:t>20 minutes of writing</a:t>
            </a:r>
          </a:p>
          <a:p>
            <a:r>
              <a:rPr lang="en-US" dirty="0" smtClean="0"/>
              <a:t>7 minutes of pair-sharing</a:t>
            </a:r>
          </a:p>
          <a:p>
            <a:r>
              <a:rPr lang="en-US" dirty="0"/>
              <a:t>7</a:t>
            </a:r>
            <a:r>
              <a:rPr lang="en-US" dirty="0" smtClean="0"/>
              <a:t> minutes of large group sharing</a:t>
            </a:r>
          </a:p>
          <a:p>
            <a:r>
              <a:rPr lang="en-US" dirty="0" smtClean="0"/>
              <a:t>5 minutes reflection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 the Artifacts, Grow Your Garden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Write about the artifact in front of you first until timer runs out.</a:t>
            </a:r>
          </a:p>
          <a:p>
            <a:pPr lvl="0"/>
            <a:r>
              <a:rPr lang="en-US" dirty="0" smtClean="0"/>
              <a:t>Move seats to the left, write about the next artifact (or trade it out). </a:t>
            </a:r>
            <a:endParaRPr lang="en-US" dirty="0" smtClean="0"/>
          </a:p>
          <a:p>
            <a:r>
              <a:rPr lang="en-US" dirty="0" smtClean="0"/>
              <a:t>Describe</a:t>
            </a:r>
            <a:r>
              <a:rPr lang="en-US" dirty="0" smtClean="0"/>
              <a:t>, infer, connect, remember... do everything you can to keep your pencil moving</a:t>
            </a:r>
            <a:r>
              <a:rPr lang="en-US" dirty="0" smtClean="0"/>
              <a:t>!</a:t>
            </a:r>
          </a:p>
          <a:p>
            <a:r>
              <a:rPr lang="en-US" dirty="0" smtClean="0"/>
              <a:t>Goal: 6-7 artifacts examined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9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your </a:t>
            </a:r>
            <a:r>
              <a:rPr lang="en-US" dirty="0" smtClean="0"/>
              <a:t>favorite, write your roots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Look through your notes and pick your favorite artifact you examined. </a:t>
            </a:r>
          </a:p>
          <a:p>
            <a:r>
              <a:rPr lang="en-US" sz="2000" dirty="0" smtClean="0"/>
              <a:t>Try to combine your notes with a memory, thought, or idea. You might create a setting, character, poem, letter, short story, song</a:t>
            </a:r>
            <a:r>
              <a:rPr lang="en-US" sz="2000" dirty="0" smtClean="0"/>
              <a:t>, fan fiction, memoir, </a:t>
            </a:r>
            <a:r>
              <a:rPr lang="en-US" sz="2000" dirty="0" smtClean="0"/>
              <a:t>etc. </a:t>
            </a:r>
          </a:p>
          <a:p>
            <a:r>
              <a:rPr lang="en-US" sz="2000" dirty="0" smtClean="0"/>
              <a:t>Some questions you might like to answer: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pieces of literature does this object remind you of?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movies does this remind you of?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memory does this remind you of?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does it make you wonder about? What questions are you asking?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0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partner</a:t>
            </a:r>
          </a:p>
          <a:p>
            <a:r>
              <a:rPr lang="en-US" dirty="0" smtClean="0"/>
              <a:t>Share some of your writing with your partner. This can be all of your writing, or just one word. Use appreciative listening and just say “thank you.”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9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Let’s come back together as a big group.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Volunteers?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rrington-light-widescreen">
  <a:themeElements>
    <a:clrScheme name="Carrington">
      <a:dk1>
        <a:srgbClr val="000000"/>
      </a:dk1>
      <a:lt1>
        <a:srgbClr val="FFFFFF"/>
      </a:lt1>
      <a:dk2>
        <a:srgbClr val="5E0009"/>
      </a:dk2>
      <a:lt2>
        <a:srgbClr val="BFCED6"/>
      </a:lt2>
      <a:accent1>
        <a:srgbClr val="EB002B"/>
      </a:accent1>
      <a:accent2>
        <a:srgbClr val="0093B2"/>
      </a:accent2>
      <a:accent3>
        <a:srgbClr val="CFB500"/>
      </a:accent3>
      <a:accent4>
        <a:srgbClr val="AF1685"/>
      </a:accent4>
      <a:accent5>
        <a:srgbClr val="E35205"/>
      </a:accent5>
      <a:accent6>
        <a:srgbClr val="A4D65E"/>
      </a:accent6>
      <a:hlink>
        <a:srgbClr val="5E0009"/>
      </a:hlink>
      <a:folHlink>
        <a:srgbClr val="5E0009"/>
      </a:folHlink>
    </a:clrScheme>
    <a:fontScheme name="Carringt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arringto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="" xmlns:thm15="http://schemas.microsoft.com/office/thememl/2012/main" name="carrington-light-widescreen" id="{2EDE89C2-E860-C441-8BA7-91F0889F963C}" vid="{620AF3B0-796B-9E43-9A72-2F41A525E6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carrington-light-widescreen.potx</Template>
  <TotalTime>16115</TotalTime>
  <Words>386</Words>
  <Application>Microsoft Macintosh PowerPoint</Application>
  <PresentationFormat>Custom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carrington-light-widescreen</vt:lpstr>
      <vt:lpstr>Insight Garden</vt:lpstr>
      <vt:lpstr>Introduction - Why I write</vt:lpstr>
      <vt:lpstr>Thaw your garden, break the ice - Why do you write?</vt:lpstr>
      <vt:lpstr>Goals</vt:lpstr>
      <vt:lpstr>Overview</vt:lpstr>
      <vt:lpstr>Examine the Artifacts, Grow Your Garden</vt:lpstr>
      <vt:lpstr>Pick your favorite, write your roots</vt:lpstr>
      <vt:lpstr>Pair Share</vt:lpstr>
      <vt:lpstr>Group Share</vt:lpstr>
      <vt:lpstr>Closure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Austin, Christopher</dc:creator>
  <cp:lastModifiedBy>Nicholas Droste</cp:lastModifiedBy>
  <cp:revision>27</cp:revision>
  <dcterms:created xsi:type="dcterms:W3CDTF">2016-06-30T18:53:36Z</dcterms:created>
  <dcterms:modified xsi:type="dcterms:W3CDTF">2017-12-07T09:33:32Z</dcterms:modified>
</cp:coreProperties>
</file>