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6" r:id="rId3"/>
    <p:sldId id="264" r:id="rId4"/>
    <p:sldId id="258" r:id="rId5"/>
    <p:sldId id="259" r:id="rId6"/>
    <p:sldId id="265" r:id="rId7"/>
    <p:sldId id="260" r:id="rId8"/>
    <p:sldId id="261" r:id="rId9"/>
    <p:sldId id="262" r:id="rId10"/>
    <p:sldId id="267" r:id="rId11"/>
    <p:sldId id="263" r:id="rId12"/>
    <p:sldId id="268" r:id="rId13"/>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2B"/>
    <a:srgbClr val="6BA4B8"/>
    <a:srgbClr val="5E0009"/>
    <a:srgbClr val="425563"/>
    <a:srgbClr val="32576D"/>
    <a:srgbClr val="406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67127" autoAdjust="0"/>
  </p:normalViewPr>
  <p:slideViewPr>
    <p:cSldViewPr snapToGrid="0" snapToObjects="1">
      <p:cViewPr>
        <p:scale>
          <a:sx n="40" d="100"/>
          <a:sy n="40" d="100"/>
        </p:scale>
        <p:origin x="3584" y="904"/>
      </p:cViewPr>
      <p:guideLst/>
    </p:cSldViewPr>
  </p:slideViewPr>
  <p:notesTextViewPr>
    <p:cViewPr>
      <p:scale>
        <a:sx n="1" d="1"/>
        <a:sy n="1" d="1"/>
      </p:scale>
      <p:origin x="0" y="0"/>
    </p:cViewPr>
  </p:notesTextViewPr>
  <p:notesViewPr>
    <p:cSldViewPr snapToGrid="0" snapToObjects="1">
      <p:cViewPr varScale="1">
        <p:scale>
          <a:sx n="137" d="100"/>
          <a:sy n="137" d="100"/>
        </p:scale>
        <p:origin x="4776"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ABBCE78-7A6D-4AAF-B1F4-37C578F5964B}"/>
              </a:ext>
            </a:extLst>
          </p:cNvPr>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C95677E-C7DA-4EF0-9193-1DA3DBA0264E}"/>
              </a:ext>
            </a:extLst>
          </p:cNvPr>
          <p:cNvSpPr>
            <a:spLocks noGrp="1"/>
          </p:cNvSpPr>
          <p:nvPr>
            <p:ph type="dt" sz="quarter" idx="1"/>
          </p:nvPr>
        </p:nvSpPr>
        <p:spPr>
          <a:xfrm>
            <a:off x="3884613" y="0"/>
            <a:ext cx="2971800" cy="446124"/>
          </a:xfrm>
          <a:prstGeom prst="rect">
            <a:avLst/>
          </a:prstGeom>
        </p:spPr>
        <p:txBody>
          <a:bodyPr vert="horz" lIns="91440" tIns="45720" rIns="91440" bIns="45720" rtlCol="0"/>
          <a:lstStyle>
            <a:lvl1pPr algn="r">
              <a:defRPr sz="1200"/>
            </a:lvl1pPr>
          </a:lstStyle>
          <a:p>
            <a:fld id="{B6E10946-9CF1-47A0-A55A-E8C6EF4D165B}" type="datetimeFigureOut">
              <a:rPr lang="en-US" smtClean="0"/>
              <a:t>12/7/17</a:t>
            </a:fld>
            <a:endParaRPr lang="en-US"/>
          </a:p>
        </p:txBody>
      </p:sp>
      <p:sp>
        <p:nvSpPr>
          <p:cNvPr id="4" name="Footer Placeholder 3">
            <a:extLst>
              <a:ext uri="{FF2B5EF4-FFF2-40B4-BE49-F238E27FC236}">
                <a16:creationId xmlns:a16="http://schemas.microsoft.com/office/drawing/2014/main" xmlns="" id="{97C1321D-D97D-4632-A13E-EF6BE7B6E679}"/>
              </a:ext>
            </a:extLst>
          </p:cNvPr>
          <p:cNvSpPr>
            <a:spLocks noGrp="1"/>
          </p:cNvSpPr>
          <p:nvPr>
            <p:ph type="ftr" sz="quarter" idx="2"/>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DD83312-795C-4906-85E6-C341F6535C3E}"/>
              </a:ext>
            </a:extLst>
          </p:cNvPr>
          <p:cNvSpPr>
            <a:spLocks noGrp="1"/>
          </p:cNvSpPr>
          <p:nvPr>
            <p:ph type="sldNum" sz="quarter" idx="3"/>
          </p:nvPr>
        </p:nvSpPr>
        <p:spPr>
          <a:xfrm>
            <a:off x="3884613" y="8445466"/>
            <a:ext cx="2971800" cy="446123"/>
          </a:xfrm>
          <a:prstGeom prst="rect">
            <a:avLst/>
          </a:prstGeom>
        </p:spPr>
        <p:txBody>
          <a:bodyPr vert="horz" lIns="91440" tIns="45720" rIns="91440" bIns="45720" rtlCol="0" anchor="b"/>
          <a:lstStyle>
            <a:lvl1pPr algn="r">
              <a:defRPr sz="1200"/>
            </a:lvl1pPr>
          </a:lstStyle>
          <a:p>
            <a:fld id="{200A6D92-49D8-4369-88ED-AE73C4BFBA96}" type="slidenum">
              <a:rPr lang="en-US" smtClean="0"/>
              <a:t>‹#›</a:t>
            </a:fld>
            <a:endParaRPr lang="en-US"/>
          </a:p>
        </p:txBody>
      </p:sp>
    </p:spTree>
    <p:extLst>
      <p:ext uri="{BB962C8B-B14F-4D97-AF65-F5344CB8AC3E}">
        <p14:creationId xmlns:p14="http://schemas.microsoft.com/office/powerpoint/2010/main" val="1312252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BFEBF3DD-24B8-9D40-ABEB-B4A0E772B6FC}" type="datetimeFigureOut">
              <a:rPr lang="en-US" smtClean="0"/>
              <a:t>12/7/17</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1</a:t>
            </a:fld>
            <a:endParaRPr lang="en-US"/>
          </a:p>
        </p:txBody>
      </p:sp>
    </p:spTree>
    <p:extLst>
      <p:ext uri="{BB962C8B-B14F-4D97-AF65-F5344CB8AC3E}">
        <p14:creationId xmlns:p14="http://schemas.microsoft.com/office/powerpoint/2010/main" val="79717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there is enough time. (Have notecards for this)</a:t>
            </a:r>
          </a:p>
          <a:p>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10</a:t>
            </a:fld>
            <a:endParaRPr lang="en-US"/>
          </a:p>
        </p:txBody>
      </p:sp>
    </p:spTree>
    <p:extLst>
      <p:ext uri="{BB962C8B-B14F-4D97-AF65-F5344CB8AC3E}">
        <p14:creationId xmlns:p14="http://schemas.microsoft.com/office/powerpoint/2010/main" val="23109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11</a:t>
            </a:fld>
            <a:endParaRPr lang="en-US"/>
          </a:p>
        </p:txBody>
      </p:sp>
    </p:spTree>
    <p:extLst>
      <p:ext uri="{BB962C8B-B14F-4D97-AF65-F5344CB8AC3E}">
        <p14:creationId xmlns:p14="http://schemas.microsoft.com/office/powerpoint/2010/main" val="332842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endParaRPr lang="en-US" dirty="0"/>
          </a:p>
          <a:p>
            <a:pPr marL="228600" indent="-228600">
              <a:buFont typeface="+mj-lt"/>
              <a:buAutoNum type="arabicPeriod"/>
            </a:pPr>
            <a:r>
              <a:rPr lang="en-US" dirty="0"/>
              <a:t>Students will freewrite about a quote or truism that the teacher provides.</a:t>
            </a:r>
          </a:p>
          <a:p>
            <a:pPr marL="685800" lvl="1" indent="-228600">
              <a:buFont typeface="+mj-lt"/>
              <a:buAutoNum type="arabicPeriod"/>
            </a:pPr>
            <a:r>
              <a:rPr lang="en-US" dirty="0"/>
              <a:t>This prompt should be chosen to elicit some type of feeling from the student.</a:t>
            </a:r>
          </a:p>
          <a:p>
            <a:pPr marL="228600" indent="-228600">
              <a:buFont typeface="+mj-lt"/>
              <a:buAutoNum type="arabicPeriod"/>
            </a:pPr>
            <a:r>
              <a:rPr lang="en-US" dirty="0"/>
              <a:t>Students will pick a word from their writing that is particularly meaningful or important.</a:t>
            </a:r>
          </a:p>
          <a:p>
            <a:pPr marL="228600" indent="-228600">
              <a:buFont typeface="+mj-lt"/>
              <a:buAutoNum type="arabicPeriod"/>
            </a:pPr>
            <a:r>
              <a:rPr lang="en-US" dirty="0"/>
              <a:t>Class will share words, giving students the opportunity to change words.</a:t>
            </a:r>
          </a:p>
          <a:p>
            <a:pPr marL="228600" indent="-228600">
              <a:buFont typeface="+mj-lt"/>
              <a:buAutoNum type="arabicPeriod"/>
            </a:pPr>
            <a:r>
              <a:rPr lang="en-US" dirty="0"/>
              <a:t>Students will then write briefly about what the word meant to them in Kindergarten, 5</a:t>
            </a:r>
            <a:r>
              <a:rPr lang="en-US" baseline="30000" dirty="0"/>
              <a:t>th</a:t>
            </a:r>
            <a:r>
              <a:rPr lang="en-US" dirty="0"/>
              <a:t> grade, now, and 30 years from now.</a:t>
            </a:r>
          </a:p>
          <a:p>
            <a:pPr marL="228600" indent="-228600">
              <a:buFont typeface="+mj-lt"/>
              <a:buAutoNum type="arabicPeriod"/>
            </a:pPr>
            <a:r>
              <a:rPr lang="en-US" dirty="0"/>
              <a:t>After, they will be given the opportunity to reflect on changes in theme, meaning, etc.</a:t>
            </a:r>
          </a:p>
          <a:p>
            <a:pPr marL="0" indent="0">
              <a:buFont typeface="+mj-lt"/>
              <a:buNone/>
            </a:pPr>
            <a:endParaRPr lang="en-US" dirty="0"/>
          </a:p>
          <a:p>
            <a:pPr marL="0" indent="0">
              <a:buFont typeface="+mj-lt"/>
              <a:buNone/>
            </a:pPr>
            <a:r>
              <a:rPr lang="en-US" dirty="0"/>
              <a:t>This will cause students to quickly produce the beginnings of a meaningful essay. The structure of the exercise leads students through a foolproof essay plan, while also ensuring that the final project will be different with each student. (It is the roadmap to a completed essay)</a:t>
            </a:r>
          </a:p>
          <a:p>
            <a:pPr marL="0" indent="0">
              <a:buFont typeface="+mj-lt"/>
              <a:buNone/>
            </a:pPr>
            <a:endParaRPr lang="en-US" dirty="0"/>
          </a:p>
          <a:p>
            <a:pPr marL="0" indent="0">
              <a:buFont typeface="+mj-lt"/>
              <a:buNone/>
            </a:pPr>
            <a:r>
              <a:rPr lang="en-US" dirty="0"/>
              <a:t>I choose to do this in a freewriting style. I have also seen this lesson done with worksheets, where students fill in the blanks (as on the slide above). I choose the freewriting strategy over the worksheet, because I feel like rambling for a couple minutes will cause the student to write something that they might not have if they just put a simple answer in a box. They may have more to pull from when transitioning this paper into a final draft.</a:t>
            </a:r>
          </a:p>
        </p:txBody>
      </p:sp>
      <p:sp>
        <p:nvSpPr>
          <p:cNvPr id="4" name="Slide Number Placeholder 3"/>
          <p:cNvSpPr>
            <a:spLocks noGrp="1"/>
          </p:cNvSpPr>
          <p:nvPr>
            <p:ph type="sldNum" sz="quarter" idx="10"/>
          </p:nvPr>
        </p:nvSpPr>
        <p:spPr/>
        <p:txBody>
          <a:bodyPr/>
          <a:lstStyle/>
          <a:p>
            <a:fld id="{3EA5C634-AB7C-E047-B961-FC16FF4C0ED5}" type="slidenum">
              <a:rPr lang="en-US" smtClean="0"/>
              <a:t>12</a:t>
            </a:fld>
            <a:endParaRPr lang="en-US"/>
          </a:p>
        </p:txBody>
      </p:sp>
    </p:spTree>
    <p:extLst>
      <p:ext uri="{BB962C8B-B14F-4D97-AF65-F5344CB8AC3E}">
        <p14:creationId xmlns:p14="http://schemas.microsoft.com/office/powerpoint/2010/main" val="238563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Minutes</a:t>
            </a:r>
          </a:p>
          <a:p>
            <a:r>
              <a:rPr lang="en-US" dirty="0"/>
              <a:t>Raise your hand. Once you find a partner put your hand down. </a:t>
            </a:r>
          </a:p>
          <a:p>
            <a:endParaRPr lang="en-US" dirty="0"/>
          </a:p>
          <a:p>
            <a:endParaRPr lang="en-US" dirty="0"/>
          </a:p>
          <a:p>
            <a:r>
              <a:rPr lang="en-US" dirty="0"/>
              <a:t>A little about me:</a:t>
            </a:r>
          </a:p>
          <a:p>
            <a:endParaRPr lang="en-US" dirty="0"/>
          </a:p>
          <a:p>
            <a:r>
              <a:rPr lang="en-US" dirty="0"/>
              <a:t>I first started actively writing when I was in middle school. I had just discovered the wonderful world of Harry Potter fanfiction, and I spent my nights reading and writing away. It paved the way toward my love of writing and my desire to continue growing.</a:t>
            </a:r>
          </a:p>
        </p:txBody>
      </p:sp>
      <p:sp>
        <p:nvSpPr>
          <p:cNvPr id="4" name="Slide Number Placeholder 3"/>
          <p:cNvSpPr>
            <a:spLocks noGrp="1"/>
          </p:cNvSpPr>
          <p:nvPr>
            <p:ph type="sldNum" sz="quarter" idx="10"/>
          </p:nvPr>
        </p:nvSpPr>
        <p:spPr/>
        <p:txBody>
          <a:bodyPr/>
          <a:lstStyle/>
          <a:p>
            <a:fld id="{3EA5C634-AB7C-E047-B961-FC16FF4C0ED5}" type="slidenum">
              <a:rPr lang="en-US" smtClean="0"/>
              <a:t>2</a:t>
            </a:fld>
            <a:endParaRPr lang="en-US"/>
          </a:p>
        </p:txBody>
      </p:sp>
    </p:spTree>
    <p:extLst>
      <p:ext uri="{BB962C8B-B14F-4D97-AF65-F5344CB8AC3E}">
        <p14:creationId xmlns:p14="http://schemas.microsoft.com/office/powerpoint/2010/main" val="350395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5C634-AB7C-E047-B961-FC16FF4C0ED5}" type="slidenum">
              <a:rPr lang="en-US" smtClean="0"/>
              <a:t>3</a:t>
            </a:fld>
            <a:endParaRPr lang="en-US"/>
          </a:p>
        </p:txBody>
      </p:sp>
    </p:spTree>
    <p:extLst>
      <p:ext uri="{BB962C8B-B14F-4D97-AF65-F5344CB8AC3E}">
        <p14:creationId xmlns:p14="http://schemas.microsoft.com/office/powerpoint/2010/main" val="155680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5C634-AB7C-E047-B961-FC16FF4C0ED5}" type="slidenum">
              <a:rPr lang="en-US" smtClean="0"/>
              <a:t>4</a:t>
            </a:fld>
            <a:endParaRPr lang="en-US"/>
          </a:p>
        </p:txBody>
      </p:sp>
    </p:spTree>
    <p:extLst>
      <p:ext uri="{BB962C8B-B14F-4D97-AF65-F5344CB8AC3E}">
        <p14:creationId xmlns:p14="http://schemas.microsoft.com/office/powerpoint/2010/main" val="165275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15-18 Minutes</a:t>
            </a:r>
          </a:p>
          <a:p>
            <a:r>
              <a:rPr lang="en-US" dirty="0"/>
              <a:t>Read through these quotes. You can pick one to focus on, or use both of them as inspiration for your writing. I can only give you about 15 minutes to write. Think about any memories or feelings that these quotes elicit. What do they make you think about? Anything goes here. The only rule is that you have to keep writing until time is up.</a:t>
            </a:r>
          </a:p>
          <a:p>
            <a:endParaRPr lang="en-US" dirty="0"/>
          </a:p>
          <a:p>
            <a:r>
              <a:rPr lang="en-US" dirty="0"/>
              <a:t>(Other possible YA quotes to use)</a:t>
            </a:r>
          </a:p>
          <a:p>
            <a:endParaRPr lang="en-US" dirty="0"/>
          </a:p>
          <a:p>
            <a:pPr marL="171450" indent="-171450">
              <a:buFont typeface="Arial" panose="020B0604020202020204" pitchFamily="34" charset="0"/>
              <a:buChar char="•"/>
            </a:pPr>
            <a:r>
              <a:rPr lang="en-US" dirty="0"/>
              <a:t>“Sometimes you can do everything right and things will still go wrong. The key is to never stop doing right.” </a:t>
            </a:r>
            <a:r>
              <a:rPr lang="en-US" b="1" dirty="0"/>
              <a:t>Angie Thomas, The Hate U Give</a:t>
            </a:r>
          </a:p>
          <a:p>
            <a:pPr marL="171450" indent="-171450">
              <a:buFont typeface="Arial" panose="020B0604020202020204" pitchFamily="34" charset="0"/>
              <a:buChar char="•"/>
            </a:pPr>
            <a:r>
              <a:rPr lang="en-US" dirty="0"/>
              <a:t>“Life is a constant struggle between being an individual and being a member of the community.” </a:t>
            </a:r>
            <a:r>
              <a:rPr lang="en-US" b="1" dirty="0"/>
              <a:t>Sherman Alexie, The Absolutely True Diary of a Part-Time Indian</a:t>
            </a:r>
          </a:p>
          <a:p>
            <a:pPr marL="171450" indent="-171450">
              <a:buFont typeface="Arial" panose="020B0604020202020204" pitchFamily="34" charset="0"/>
              <a:buChar char="•"/>
            </a:pPr>
            <a:r>
              <a:rPr lang="en-US" dirty="0"/>
              <a:t>“Sometimes your world shakes so hard, it's difficult to imagine that everyone else isn't feeling it too.” </a:t>
            </a:r>
            <a:r>
              <a:rPr lang="en-US" b="1" dirty="0"/>
              <a:t>Nicola Yoon, The Sun is Also a Star</a:t>
            </a:r>
            <a:r>
              <a:rPr lang="en-US" dirty="0"/>
              <a: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“It's about the courage to go for what you want, not just what you think you need. Sometimes we don't even know what that is.” </a:t>
            </a:r>
            <a:r>
              <a:rPr lang="en-US" sz="1200" b="1" kern="1200" dirty="0">
                <a:solidFill>
                  <a:schemeClr val="tx1"/>
                </a:solidFill>
                <a:effectLst/>
                <a:latin typeface="+mn-lt"/>
                <a:ea typeface="+mn-ea"/>
                <a:cs typeface="+mn-cs"/>
              </a:rPr>
              <a:t>Sarah </a:t>
            </a:r>
            <a:r>
              <a:rPr lang="en-US" sz="1200" b="1" kern="1200" dirty="0" err="1">
                <a:solidFill>
                  <a:schemeClr val="tx1"/>
                </a:solidFill>
                <a:effectLst/>
                <a:latin typeface="+mn-lt"/>
                <a:ea typeface="+mn-ea"/>
                <a:cs typeface="+mn-cs"/>
              </a:rPr>
              <a:t>Dessen</a:t>
            </a:r>
            <a:r>
              <a:rPr lang="en-US" sz="1200" b="1" kern="1200" dirty="0">
                <a:solidFill>
                  <a:schemeClr val="tx1"/>
                </a:solidFill>
                <a:effectLst/>
                <a:latin typeface="+mn-lt"/>
                <a:ea typeface="+mn-ea"/>
                <a:cs typeface="+mn-cs"/>
              </a:rPr>
              <a:t>, Once and for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 was beginning to learn that your life is a story told about you, not one that you tell.” </a:t>
            </a:r>
            <a:r>
              <a:rPr lang="en-US" sz="1200" b="1" kern="1200" dirty="0">
                <a:solidFill>
                  <a:schemeClr val="tx1"/>
                </a:solidFill>
                <a:effectLst/>
                <a:latin typeface="+mn-lt"/>
                <a:ea typeface="+mn-ea"/>
                <a:cs typeface="+mn-cs"/>
              </a:rPr>
              <a:t>John Green, Turtles all the Way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There really are no rules as far as freewriting topics. The goal is to choose something that will get students writing about themselves. This can be a quote, picture, statement, or even a song. The only point here is to encourage thoughtful, personal writing.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A5C634-AB7C-E047-B961-FC16FF4C0ED5}" type="slidenum">
              <a:rPr lang="en-US" smtClean="0"/>
              <a:t>5</a:t>
            </a:fld>
            <a:endParaRPr lang="en-US"/>
          </a:p>
        </p:txBody>
      </p:sp>
    </p:spTree>
    <p:extLst>
      <p:ext uri="{BB962C8B-B14F-4D97-AF65-F5344CB8AC3E}">
        <p14:creationId xmlns:p14="http://schemas.microsoft.com/office/powerpoint/2010/main" val="14257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r>
              <a:rPr lang="en-US" dirty="0"/>
              <a:t>Read what you wrote to a partner. If you aren’t comfortable sharing the whole thing, feel free to pick out a sentence or phrase that you are particularly proud of.</a:t>
            </a:r>
          </a:p>
        </p:txBody>
      </p:sp>
      <p:sp>
        <p:nvSpPr>
          <p:cNvPr id="4" name="Slide Number Placeholder 3"/>
          <p:cNvSpPr>
            <a:spLocks noGrp="1"/>
          </p:cNvSpPr>
          <p:nvPr>
            <p:ph type="sldNum" sz="quarter" idx="10"/>
          </p:nvPr>
        </p:nvSpPr>
        <p:spPr/>
        <p:txBody>
          <a:bodyPr/>
          <a:lstStyle/>
          <a:p>
            <a:fld id="{3EA5C634-AB7C-E047-B961-FC16FF4C0ED5}" type="slidenum">
              <a:rPr lang="en-US" smtClean="0"/>
              <a:t>6</a:t>
            </a:fld>
            <a:endParaRPr lang="en-US"/>
          </a:p>
        </p:txBody>
      </p:sp>
    </p:spTree>
    <p:extLst>
      <p:ext uri="{BB962C8B-B14F-4D97-AF65-F5344CB8AC3E}">
        <p14:creationId xmlns:p14="http://schemas.microsoft.com/office/powerpoint/2010/main" val="207349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8-10 Minutes</a:t>
            </a:r>
          </a:p>
          <a:p>
            <a:r>
              <a:rPr lang="en-US" dirty="0"/>
              <a:t>Now that you have had a second to look over your writing, I want you to pick 1 word that is the most meaningful to you. Underline that word. </a:t>
            </a:r>
          </a:p>
          <a:p>
            <a:endParaRPr lang="en-US" dirty="0"/>
          </a:p>
          <a:p>
            <a:r>
              <a:rPr lang="en-US" dirty="0"/>
              <a:t>Can I get a volunteer? </a:t>
            </a:r>
          </a:p>
          <a:p>
            <a:r>
              <a:rPr lang="en-US" dirty="0"/>
              <a:t>Now everyone is going to share their word. (Volunteer writes on the board.)</a:t>
            </a:r>
          </a:p>
          <a:p>
            <a:r>
              <a:rPr lang="en-US" dirty="0"/>
              <a:t>Look at these words, I want you to choose one word from this list. It can be the word that you came up with, or it can be someone else’s, but I want you to chose one word that means something to you.</a:t>
            </a:r>
          </a:p>
        </p:txBody>
      </p:sp>
      <p:sp>
        <p:nvSpPr>
          <p:cNvPr id="4" name="Slide Number Placeholder 3"/>
          <p:cNvSpPr>
            <a:spLocks noGrp="1"/>
          </p:cNvSpPr>
          <p:nvPr>
            <p:ph type="sldNum" sz="quarter" idx="10"/>
          </p:nvPr>
        </p:nvSpPr>
        <p:spPr/>
        <p:txBody>
          <a:bodyPr/>
          <a:lstStyle/>
          <a:p>
            <a:fld id="{3EA5C634-AB7C-E047-B961-FC16FF4C0ED5}" type="slidenum">
              <a:rPr lang="en-US" smtClean="0"/>
              <a:t>7</a:t>
            </a:fld>
            <a:endParaRPr lang="en-US"/>
          </a:p>
        </p:txBody>
      </p:sp>
    </p:spTree>
    <p:extLst>
      <p:ext uri="{BB962C8B-B14F-4D97-AF65-F5344CB8AC3E}">
        <p14:creationId xmlns:p14="http://schemas.microsoft.com/office/powerpoint/2010/main" val="190497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15-20 Minutes</a:t>
            </a:r>
          </a:p>
          <a:p>
            <a:r>
              <a:rPr lang="en-US" dirty="0"/>
              <a:t>We are going to start off by writing about what this word meant to you when you were in Kindergarten. Take the next 3 or so minutes to write. Feelings, memories, examples? </a:t>
            </a:r>
          </a:p>
          <a:p>
            <a:r>
              <a:rPr lang="en-US" dirty="0"/>
              <a:t>Ok, now lets do the same thing for 5</a:t>
            </a:r>
            <a:r>
              <a:rPr lang="en-US" baseline="30000" dirty="0"/>
              <a:t>th</a:t>
            </a:r>
            <a:r>
              <a:rPr lang="en-US" dirty="0"/>
              <a:t> grade.</a:t>
            </a:r>
          </a:p>
          <a:p>
            <a:r>
              <a:rPr lang="en-US" dirty="0"/>
              <a:t>Now, write about what this word means to you today.</a:t>
            </a:r>
          </a:p>
          <a:p>
            <a:r>
              <a:rPr lang="en-US" dirty="0"/>
              <a:t>What do you think this word will mean to you in 30 years?</a:t>
            </a:r>
          </a:p>
          <a:p>
            <a:endParaRPr lang="en-US" dirty="0"/>
          </a:p>
          <a:p>
            <a:r>
              <a:rPr lang="en-US" dirty="0"/>
              <a:t>Take a couple minutes to read over what you have written and give it some closure. What does it all mean? What ties this together? How has the theme changed?</a:t>
            </a:r>
          </a:p>
          <a:p>
            <a:endParaRPr lang="en-US" dirty="0"/>
          </a:p>
          <a:p>
            <a:r>
              <a:rPr lang="en-US" b="1" dirty="0"/>
              <a:t>****See final slide for Structure instructions*****</a:t>
            </a:r>
          </a:p>
        </p:txBody>
      </p:sp>
      <p:sp>
        <p:nvSpPr>
          <p:cNvPr id="4" name="Slide Number Placeholder 3"/>
          <p:cNvSpPr>
            <a:spLocks noGrp="1"/>
          </p:cNvSpPr>
          <p:nvPr>
            <p:ph type="sldNum" sz="quarter" idx="10"/>
          </p:nvPr>
        </p:nvSpPr>
        <p:spPr/>
        <p:txBody>
          <a:bodyPr/>
          <a:lstStyle/>
          <a:p>
            <a:fld id="{3EA5C634-AB7C-E047-B961-FC16FF4C0ED5}" type="slidenum">
              <a:rPr lang="en-US" smtClean="0"/>
              <a:t>8</a:t>
            </a:fld>
            <a:endParaRPr lang="en-US"/>
          </a:p>
        </p:txBody>
      </p:sp>
    </p:spTree>
    <p:extLst>
      <p:ext uri="{BB962C8B-B14F-4D97-AF65-F5344CB8AC3E}">
        <p14:creationId xmlns:p14="http://schemas.microsoft.com/office/powerpoint/2010/main" val="187805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5-10 Minutes</a:t>
            </a:r>
          </a:p>
          <a:p>
            <a:r>
              <a:rPr lang="en-US" dirty="0"/>
              <a:t>Partner shares- same rules as before.</a:t>
            </a:r>
          </a:p>
          <a:p>
            <a:endParaRPr lang="en-US" dirty="0"/>
          </a:p>
          <a:p>
            <a:r>
              <a:rPr lang="en-US" dirty="0"/>
              <a:t>I will share my writing.</a:t>
            </a:r>
          </a:p>
          <a:p>
            <a:endParaRPr lang="en-US" dirty="0"/>
          </a:p>
          <a:p>
            <a:r>
              <a:rPr lang="en-US" dirty="0"/>
              <a:t>Ask for volunteers to read. (Can be all or some)</a:t>
            </a:r>
          </a:p>
        </p:txBody>
      </p:sp>
      <p:sp>
        <p:nvSpPr>
          <p:cNvPr id="4" name="Slide Number Placeholder 3"/>
          <p:cNvSpPr>
            <a:spLocks noGrp="1"/>
          </p:cNvSpPr>
          <p:nvPr>
            <p:ph type="sldNum" sz="quarter" idx="10"/>
          </p:nvPr>
        </p:nvSpPr>
        <p:spPr/>
        <p:txBody>
          <a:bodyPr/>
          <a:lstStyle/>
          <a:p>
            <a:fld id="{3EA5C634-AB7C-E047-B961-FC16FF4C0ED5}" type="slidenum">
              <a:rPr lang="en-US" smtClean="0"/>
              <a:t>9</a:t>
            </a:fld>
            <a:endParaRPr lang="en-US"/>
          </a:p>
        </p:txBody>
      </p:sp>
    </p:spTree>
    <p:extLst>
      <p:ext uri="{BB962C8B-B14F-4D97-AF65-F5344CB8AC3E}">
        <p14:creationId xmlns:p14="http://schemas.microsoft.com/office/powerpoint/2010/main" val="39838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emf"/><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9" name="Title 8"/>
          <p:cNvSpPr>
            <a:spLocks noGrp="1"/>
          </p:cNvSpPr>
          <p:nvPr userDrawn="1">
            <p:ph type="title" hasCustomPrompt="1"/>
          </p:nvPr>
        </p:nvSpPr>
        <p:spPr>
          <a:xfrm>
            <a:off x="646176" y="1839599"/>
            <a:ext cx="6311837" cy="2689746"/>
          </a:xfrm>
          <a:prstGeom prst="rect">
            <a:avLst/>
          </a:prstGeom>
        </p:spPr>
        <p:txBody>
          <a:bodyPr lIns="0" tIns="0" rIns="0" bIns="0" anchor="b" anchorCtr="0">
            <a:normAutofit/>
          </a:bodyPr>
          <a:lstStyle>
            <a:lvl1pPr algn="l">
              <a:lnSpc>
                <a:spcPct val="90000"/>
              </a:lnSpc>
              <a:defRPr sz="6000" b="1">
                <a:solidFill>
                  <a:schemeClr val="bg1"/>
                </a:solidFill>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userDrawn="1">
            <p:ph type="body" sz="quarter" idx="11" hasCustomPrompt="1"/>
          </p:nvPr>
        </p:nvSpPr>
        <p:spPr>
          <a:xfrm>
            <a:off x="646176" y="5251610"/>
            <a:ext cx="6311837" cy="1139092"/>
          </a:xfrm>
          <a:prstGeom prst="rect">
            <a:avLst/>
          </a:prstGeom>
        </p:spPr>
        <p:txBody>
          <a:bodyPr lIns="0" tIns="0" rIns="0" bIns="0"/>
          <a:lstStyle>
            <a:lvl1pPr marL="0" indent="0" algn="l">
              <a:buNone/>
              <a:defRPr>
                <a:solidFill>
                  <a:schemeClr val="bg1"/>
                </a:solidFill>
              </a:defRPr>
            </a:lvl1pPr>
          </a:lstStyle>
          <a:p>
            <a:pPr lvl="0"/>
            <a:r>
              <a:rPr lang="en-US" dirty="0"/>
              <a:t>Click to edit master subtitle style</a:t>
            </a:r>
          </a:p>
        </p:txBody>
      </p:sp>
      <p:sp>
        <p:nvSpPr>
          <p:cNvPr id="27" name="Rectangle 26"/>
          <p:cNvSpPr/>
          <p:nvPr userDrawn="1"/>
        </p:nvSpPr>
        <p:spPr>
          <a:xfrm>
            <a:off x="657972" y="4803603"/>
            <a:ext cx="762559" cy="137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28" name="Group 27"/>
          <p:cNvGrpSpPr/>
          <p:nvPr userDrawn="1"/>
        </p:nvGrpSpPr>
        <p:grpSpPr>
          <a:xfrm>
            <a:off x="646176" y="0"/>
            <a:ext cx="1459480" cy="1116257"/>
            <a:chOff x="3098864" y="8703393"/>
            <a:chExt cx="1939054" cy="1483051"/>
          </a:xfrm>
        </p:grpSpPr>
        <p:pic>
          <p:nvPicPr>
            <p:cNvPr id="29" name="Picture 28"/>
            <p:cNvPicPr>
              <a:picLocks noChangeAspect="1"/>
            </p:cNvPicPr>
            <p:nvPr userDrawn="1"/>
          </p:nvPicPr>
          <p:blipFill>
            <a:blip r:embed="rId2"/>
            <a:stretch>
              <a:fillRect/>
            </a:stretch>
          </p:blipFill>
          <p:spPr>
            <a:xfrm>
              <a:off x="3122241" y="9821264"/>
              <a:ext cx="1892300" cy="365180"/>
            </a:xfrm>
            <a:prstGeom prst="rect">
              <a:avLst/>
            </a:prstGeom>
          </p:spPr>
        </p:pic>
        <p:sp>
          <p:nvSpPr>
            <p:cNvPr id="30" name="Rectangle 29"/>
            <p:cNvSpPr/>
            <p:nvPr userDrawn="1"/>
          </p:nvSpPr>
          <p:spPr>
            <a:xfrm rot="5400000">
              <a:off x="2854333"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1" name="Rectangle 30"/>
            <p:cNvSpPr/>
            <p:nvPr userDrawn="1"/>
          </p:nvSpPr>
          <p:spPr>
            <a:xfrm rot="5400000">
              <a:off x="3634884"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2" name="Rectangle 31"/>
            <p:cNvSpPr/>
            <p:nvPr userDrawn="1"/>
          </p:nvSpPr>
          <p:spPr>
            <a:xfrm rot="5400000">
              <a:off x="4415435" y="8947924"/>
              <a:ext cx="867014" cy="377952"/>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pic>
        <p:nvPicPr>
          <p:cNvPr id="18" name="Picture 17"/>
          <p:cNvPicPr>
            <a:picLocks noChangeAspect="1"/>
          </p:cNvPicPr>
          <p:nvPr userDrawn="1"/>
        </p:nvPicPr>
        <p:blipFill rotWithShape="1">
          <a:blip r:embed="rId3">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Tree>
    <p:extLst>
      <p:ext uri="{BB962C8B-B14F-4D97-AF65-F5344CB8AC3E}">
        <p14:creationId xmlns:p14="http://schemas.microsoft.com/office/powerpoint/2010/main" val="10764015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Titl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2" name="Rectangle 11"/>
          <p:cNvSpPr/>
          <p:nvPr userDrawn="1"/>
        </p:nvSpPr>
        <p:spPr>
          <a:xfrm>
            <a:off x="5675062" y="2099325"/>
            <a:ext cx="112426" cy="2367460"/>
          </a:xfrm>
          <a:prstGeom prst="rect">
            <a:avLst/>
          </a:prstGeom>
          <a:solidFill>
            <a:srgbClr val="EB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8725" b="22609"/>
          <a:stretch/>
        </p:blipFill>
        <p:spPr>
          <a:xfrm>
            <a:off x="1929035" y="2400102"/>
            <a:ext cx="3376711" cy="1980956"/>
          </a:xfrm>
          <a:prstGeom prst="rect">
            <a:avLst/>
          </a:prstGeom>
        </p:spPr>
      </p:pic>
      <p:pic>
        <p:nvPicPr>
          <p:cNvPr id="16" name="Picture 15"/>
          <p:cNvPicPr>
            <a:picLocks noChangeAspect="1"/>
          </p:cNvPicPr>
          <p:nvPr userDrawn="1"/>
        </p:nvPicPr>
        <p:blipFill>
          <a:blip r:embed="rId4"/>
          <a:stretch>
            <a:fillRect/>
          </a:stretch>
        </p:blipFill>
        <p:spPr>
          <a:xfrm>
            <a:off x="278008" y="6318152"/>
            <a:ext cx="1424289" cy="274862"/>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72861" y="1993198"/>
            <a:ext cx="4022629" cy="2694017"/>
          </a:xfrm>
          <a:prstGeom prst="rect">
            <a:avLst/>
          </a:prstGeom>
        </p:spPr>
      </p:pic>
    </p:spTree>
    <p:extLst>
      <p:ext uri="{BB962C8B-B14F-4D97-AF65-F5344CB8AC3E}">
        <p14:creationId xmlns:p14="http://schemas.microsoft.com/office/powerpoint/2010/main" val="17293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2" name="Title 1"/>
          <p:cNvSpPr>
            <a:spLocks noGrp="1"/>
          </p:cNvSpPr>
          <p:nvPr>
            <p:ph type="title"/>
          </p:nvPr>
        </p:nvSpPr>
        <p:spPr>
          <a:xfrm>
            <a:off x="669553" y="682283"/>
            <a:ext cx="8279375" cy="1008405"/>
          </a:xfrm>
        </p:spPr>
        <p:txBody>
          <a:bodyPr/>
          <a:lstStyle>
            <a:lvl1pPr>
              <a:lnSpc>
                <a:spcPct val="100000"/>
              </a:lnSpc>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69553" y="1825626"/>
            <a:ext cx="8279375" cy="3311512"/>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4" name="Group 3"/>
          <p:cNvGrpSpPr/>
          <p:nvPr userDrawn="1"/>
        </p:nvGrpSpPr>
        <p:grpSpPr>
          <a:xfrm>
            <a:off x="669553" y="5746652"/>
            <a:ext cx="1459481" cy="1111348"/>
            <a:chOff x="669553" y="5746652"/>
            <a:chExt cx="1459481" cy="1111348"/>
          </a:xfrm>
        </p:grpSpPr>
        <p:pic>
          <p:nvPicPr>
            <p:cNvPr id="19" name="Picture 18"/>
            <p:cNvPicPr>
              <a:picLocks noChangeAspect="1"/>
            </p:cNvPicPr>
            <p:nvPr userDrawn="1"/>
          </p:nvPicPr>
          <p:blipFill>
            <a:blip r:embed="rId3"/>
            <a:stretch>
              <a:fillRect/>
            </a:stretch>
          </p:blipFill>
          <p:spPr>
            <a:xfrm>
              <a:off x="687148" y="5746652"/>
              <a:ext cx="1424289" cy="274862"/>
            </a:xfrm>
            <a:prstGeom prst="rect">
              <a:avLst/>
            </a:prstGeom>
          </p:spPr>
        </p:pic>
        <p:sp>
          <p:nvSpPr>
            <p:cNvPr id="20" name="Rectangle 19"/>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1" name="Rectangle 20"/>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2" name="Rectangle 21"/>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2032555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24" name="Rectangle 23"/>
          <p:cNvSpPr/>
          <p:nvPr userDrawn="1"/>
        </p:nvSpPr>
        <p:spPr>
          <a:xfrm>
            <a:off x="657972" y="4803603"/>
            <a:ext cx="762559" cy="137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a:xfrm>
            <a:off x="672260" y="1857371"/>
            <a:ext cx="7727851" cy="2645459"/>
          </a:xfrm>
        </p:spPr>
        <p:txBody>
          <a:bodyPr lIns="0" tIns="0" rIns="0" bIns="0" anchor="b"/>
          <a:lstStyle>
            <a:lvl1pPr>
              <a:lnSpc>
                <a:spcPct val="90000"/>
              </a:lnSpc>
              <a:defRPr sz="6000" baseline="0">
                <a:solidFill>
                  <a:schemeClr val="bg1"/>
                </a:solidFill>
              </a:defRPr>
            </a:lvl1pPr>
          </a:lstStyle>
          <a:p>
            <a:r>
              <a:rPr lang="en-US" dirty="0"/>
              <a:t>Click to edit section title style</a:t>
            </a:r>
          </a:p>
        </p:txBody>
      </p:sp>
      <p:sp>
        <p:nvSpPr>
          <p:cNvPr id="11" name="Text Placeholder 10"/>
          <p:cNvSpPr>
            <a:spLocks noGrp="1"/>
          </p:cNvSpPr>
          <p:nvPr>
            <p:ph type="body" sz="quarter" idx="11" hasCustomPrompt="1"/>
          </p:nvPr>
        </p:nvSpPr>
        <p:spPr>
          <a:xfrm>
            <a:off x="646176" y="5228302"/>
            <a:ext cx="7753935" cy="812923"/>
          </a:xfrm>
          <a:prstGeom prst="rect">
            <a:avLst/>
          </a:prstGeom>
        </p:spPr>
        <p:txBody>
          <a:bodyPr lIns="0" tIns="0" rIns="0" bIns="0"/>
          <a:lstStyle>
            <a:lvl1pPr marL="0" indent="0" algn="l">
              <a:buNone/>
              <a:defRPr baseline="0">
                <a:solidFill>
                  <a:schemeClr val="bg1"/>
                </a:solidFill>
              </a:defRPr>
            </a:lvl1pPr>
          </a:lstStyle>
          <a:p>
            <a:pPr lvl="0"/>
            <a:r>
              <a:rPr lang="en-US" dirty="0"/>
              <a:t>Click to edit section subtitle style</a:t>
            </a:r>
          </a:p>
        </p:txBody>
      </p:sp>
      <p:grpSp>
        <p:nvGrpSpPr>
          <p:cNvPr id="25" name="Group 24"/>
          <p:cNvGrpSpPr/>
          <p:nvPr userDrawn="1"/>
        </p:nvGrpSpPr>
        <p:grpSpPr>
          <a:xfrm>
            <a:off x="672260" y="0"/>
            <a:ext cx="1459480" cy="1116257"/>
            <a:chOff x="3098864" y="8703393"/>
            <a:chExt cx="1939054" cy="1483051"/>
          </a:xfrm>
        </p:grpSpPr>
        <p:pic>
          <p:nvPicPr>
            <p:cNvPr id="26" name="Picture 25"/>
            <p:cNvPicPr>
              <a:picLocks noChangeAspect="1"/>
            </p:cNvPicPr>
            <p:nvPr userDrawn="1"/>
          </p:nvPicPr>
          <p:blipFill>
            <a:blip r:embed="rId3"/>
            <a:stretch>
              <a:fillRect/>
            </a:stretch>
          </p:blipFill>
          <p:spPr>
            <a:xfrm>
              <a:off x="3122241" y="9821264"/>
              <a:ext cx="1892300" cy="365180"/>
            </a:xfrm>
            <a:prstGeom prst="rect">
              <a:avLst/>
            </a:prstGeom>
          </p:spPr>
        </p:pic>
        <p:sp>
          <p:nvSpPr>
            <p:cNvPr id="27" name="Rectangle 26"/>
            <p:cNvSpPr/>
            <p:nvPr userDrawn="1"/>
          </p:nvSpPr>
          <p:spPr>
            <a:xfrm rot="5400000">
              <a:off x="2854333" y="8947924"/>
              <a:ext cx="867014" cy="377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8" name="Rectangle 27"/>
            <p:cNvSpPr/>
            <p:nvPr userDrawn="1"/>
          </p:nvSpPr>
          <p:spPr>
            <a:xfrm rot="5400000">
              <a:off x="3634884" y="8947924"/>
              <a:ext cx="867014" cy="377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9" name="Rectangle 28"/>
            <p:cNvSpPr/>
            <p:nvPr userDrawn="1"/>
          </p:nvSpPr>
          <p:spPr>
            <a:xfrm rot="5400000">
              <a:off x="4415435" y="8947924"/>
              <a:ext cx="867014" cy="377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13099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9"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46176" y="682283"/>
            <a:ext cx="10955274" cy="1008405"/>
          </a:xfr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46176" y="1825626"/>
            <a:ext cx="5373624" cy="3311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6"/>
            <a:ext cx="5429250" cy="3311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userDrawn="1"/>
        </p:nvGrpSpPr>
        <p:grpSpPr>
          <a:xfrm>
            <a:off x="669553" y="5746652"/>
            <a:ext cx="1459481" cy="1111348"/>
            <a:chOff x="669553" y="5746652"/>
            <a:chExt cx="1459481" cy="1111348"/>
          </a:xfrm>
        </p:grpSpPr>
        <p:pic>
          <p:nvPicPr>
            <p:cNvPr id="13" name="Picture 12"/>
            <p:cNvPicPr>
              <a:picLocks noChangeAspect="1"/>
            </p:cNvPicPr>
            <p:nvPr userDrawn="1"/>
          </p:nvPicPr>
          <p:blipFill>
            <a:blip r:embed="rId3"/>
            <a:stretch>
              <a:fillRect/>
            </a:stretch>
          </p:blipFill>
          <p:spPr>
            <a:xfrm>
              <a:off x="687148" y="5746652"/>
              <a:ext cx="1424289" cy="274862"/>
            </a:xfrm>
            <a:prstGeom prst="rect">
              <a:avLst/>
            </a:prstGeom>
          </p:spPr>
        </p:pic>
        <p:sp>
          <p:nvSpPr>
            <p:cNvPr id="14" name="Rectangle 13"/>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5" name="Rectangle 14"/>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Rectangle 15"/>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1911203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2"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3" name="Text Placeholder 2"/>
          <p:cNvSpPr>
            <a:spLocks noGrp="1"/>
          </p:cNvSpPr>
          <p:nvPr>
            <p:ph type="body" idx="1" hasCustomPrompt="1"/>
          </p:nvPr>
        </p:nvSpPr>
        <p:spPr>
          <a:xfrm>
            <a:off x="647822" y="1690687"/>
            <a:ext cx="5349753" cy="663919"/>
          </a:xfrm>
        </p:spPr>
        <p:txBody>
          <a:bodyPr anchor="b"/>
          <a:lstStyle>
            <a:lvl1pPr marL="0" indent="0">
              <a:lnSpc>
                <a:spcPct val="100000"/>
              </a:lnSpc>
              <a:buNone/>
              <a:defRPr sz="2400" b="1">
                <a:solidFill>
                  <a:schemeClr val="bg1"/>
                </a:solidFill>
                <a:latin typeface="Georgia" charset="0"/>
                <a:ea typeface="Georgia" charset="0"/>
                <a:cs typeface="Georgi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46176" y="2505076"/>
            <a:ext cx="5351400" cy="3057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72200" y="1690687"/>
            <a:ext cx="5326324" cy="662159"/>
          </a:xfrm>
        </p:spPr>
        <p:txBody>
          <a:bodyPr anchor="b"/>
          <a:lstStyle>
            <a:lvl1pPr marL="0" indent="0">
              <a:lnSpc>
                <a:spcPct val="100000"/>
              </a:lnSpc>
              <a:buNone/>
              <a:defRPr sz="2400" b="1">
                <a:solidFill>
                  <a:schemeClr val="bg1"/>
                </a:solidFill>
                <a:latin typeface="Georgia" charset="0"/>
                <a:ea typeface="Georgia" charset="0"/>
                <a:cs typeface="Georgi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6"/>
            <a:ext cx="5326324" cy="30576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646175" y="682283"/>
            <a:ext cx="10852349" cy="1008405"/>
          </a:xfrm>
        </p:spPr>
        <p:txBody>
          <a:bodyPr/>
          <a:lstStyle>
            <a:lvl1pPr>
              <a:defRPr>
                <a:solidFill>
                  <a:schemeClr val="bg1"/>
                </a:solidFill>
              </a:defRPr>
            </a:lvl1pPr>
          </a:lstStyle>
          <a:p>
            <a:r>
              <a:rPr lang="en-US" smtClean="0"/>
              <a:t>Click to edit Master title style</a:t>
            </a:r>
            <a:endParaRPr lang="en-US"/>
          </a:p>
        </p:txBody>
      </p:sp>
      <p:grpSp>
        <p:nvGrpSpPr>
          <p:cNvPr id="14" name="Group 13"/>
          <p:cNvGrpSpPr/>
          <p:nvPr userDrawn="1"/>
        </p:nvGrpSpPr>
        <p:grpSpPr>
          <a:xfrm>
            <a:off x="669553" y="5746652"/>
            <a:ext cx="1459481" cy="1111348"/>
            <a:chOff x="669553" y="5746652"/>
            <a:chExt cx="1459481" cy="1111348"/>
          </a:xfrm>
        </p:grpSpPr>
        <p:pic>
          <p:nvPicPr>
            <p:cNvPr id="15" name="Picture 14"/>
            <p:cNvPicPr>
              <a:picLocks noChangeAspect="1"/>
            </p:cNvPicPr>
            <p:nvPr userDrawn="1"/>
          </p:nvPicPr>
          <p:blipFill>
            <a:blip r:embed="rId3"/>
            <a:stretch>
              <a:fillRect/>
            </a:stretch>
          </p:blipFill>
          <p:spPr>
            <a:xfrm>
              <a:off x="687148" y="5746652"/>
              <a:ext cx="1424289" cy="274862"/>
            </a:xfrm>
            <a:prstGeom prst="rect">
              <a:avLst/>
            </a:prstGeom>
          </p:spPr>
        </p:pic>
        <p:sp>
          <p:nvSpPr>
            <p:cNvPr id="16" name="Rectangle 15"/>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1" name="Rectangle 20"/>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2" name="Rectangle 21"/>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316526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7"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46175" y="682283"/>
            <a:ext cx="10488056" cy="1008405"/>
          </a:xfrm>
        </p:spPr>
        <p:txBody>
          <a:bodyPr/>
          <a:lstStyle>
            <a:lvl1pPr>
              <a:defRPr>
                <a:solidFill>
                  <a:schemeClr val="bg1"/>
                </a:solidFill>
              </a:defRPr>
            </a:lvl1pPr>
          </a:lstStyle>
          <a:p>
            <a:r>
              <a:rPr lang="en-US" smtClean="0"/>
              <a:t>Click to edit Master title style</a:t>
            </a:r>
            <a:endParaRPr lang="en-US" dirty="0"/>
          </a:p>
        </p:txBody>
      </p:sp>
      <p:grpSp>
        <p:nvGrpSpPr>
          <p:cNvPr id="10" name="Group 9"/>
          <p:cNvGrpSpPr/>
          <p:nvPr userDrawn="1"/>
        </p:nvGrpSpPr>
        <p:grpSpPr>
          <a:xfrm>
            <a:off x="669553" y="5746652"/>
            <a:ext cx="1459481" cy="1111348"/>
            <a:chOff x="669553" y="5746652"/>
            <a:chExt cx="1459481" cy="1111348"/>
          </a:xfrm>
        </p:grpSpPr>
        <p:pic>
          <p:nvPicPr>
            <p:cNvPr id="11" name="Picture 10"/>
            <p:cNvPicPr>
              <a:picLocks noChangeAspect="1"/>
            </p:cNvPicPr>
            <p:nvPr userDrawn="1"/>
          </p:nvPicPr>
          <p:blipFill>
            <a:blip r:embed="rId3"/>
            <a:stretch>
              <a:fillRect/>
            </a:stretch>
          </p:blipFill>
          <p:spPr>
            <a:xfrm>
              <a:off x="687148" y="5746652"/>
              <a:ext cx="1424289" cy="274862"/>
            </a:xfrm>
            <a:prstGeom prst="rect">
              <a:avLst/>
            </a:prstGeom>
          </p:spPr>
        </p:pic>
        <p:sp>
          <p:nvSpPr>
            <p:cNvPr id="16" name="Rectangle 15"/>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7" name="Rectangle 16"/>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8" name="Rectangle 17"/>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5430515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6"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9" name="Group 8"/>
          <p:cNvGrpSpPr/>
          <p:nvPr userDrawn="1"/>
        </p:nvGrpSpPr>
        <p:grpSpPr>
          <a:xfrm>
            <a:off x="669553" y="5746652"/>
            <a:ext cx="1459481" cy="1111348"/>
            <a:chOff x="669553" y="5746652"/>
            <a:chExt cx="1459481" cy="1111348"/>
          </a:xfrm>
        </p:grpSpPr>
        <p:pic>
          <p:nvPicPr>
            <p:cNvPr id="10" name="Picture 9"/>
            <p:cNvPicPr>
              <a:picLocks noChangeAspect="1"/>
            </p:cNvPicPr>
            <p:nvPr userDrawn="1"/>
          </p:nvPicPr>
          <p:blipFill>
            <a:blip r:embed="rId3"/>
            <a:stretch>
              <a:fillRect/>
            </a:stretch>
          </p:blipFill>
          <p:spPr>
            <a:xfrm>
              <a:off x="687148" y="5746652"/>
              <a:ext cx="1424289" cy="274862"/>
            </a:xfrm>
            <a:prstGeom prst="rect">
              <a:avLst/>
            </a:prstGeom>
          </p:spPr>
        </p:pic>
        <p:sp>
          <p:nvSpPr>
            <p:cNvPr id="15" name="Rectangle 14"/>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Rectangle 15"/>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7" name="Rectangle 16"/>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2615817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6" y="0"/>
            <a:ext cx="8033334" cy="6858000"/>
          </a:xfrm>
          <a:prstGeom prst="rect">
            <a:avLst/>
          </a:prstGeom>
        </p:spPr>
      </p:pic>
      <p:sp>
        <p:nvSpPr>
          <p:cNvPr id="20" name="Slide Number Placeholder 5"/>
          <p:cNvSpPr txBox="1">
            <a:spLocks/>
          </p:cNvSpPr>
          <p:nvPr userDrawn="1"/>
        </p:nvSpPr>
        <p:spPr>
          <a:xfrm>
            <a:off x="11498523" y="6335185"/>
            <a:ext cx="53498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E8AC6-424E-904F-AE4A-648F5E9D72F5}" type="slidenum">
              <a:rPr lang="en-US" smtClean="0"/>
              <a:pPr/>
              <a:t>‹#›</a:t>
            </a:fld>
            <a:endParaRPr lang="en-US" dirty="0"/>
          </a:p>
        </p:txBody>
      </p:sp>
      <p:sp>
        <p:nvSpPr>
          <p:cNvPr id="2" name="Title 1"/>
          <p:cNvSpPr>
            <a:spLocks noGrp="1"/>
          </p:cNvSpPr>
          <p:nvPr>
            <p:ph type="title"/>
          </p:nvPr>
        </p:nvSpPr>
        <p:spPr>
          <a:xfrm>
            <a:off x="663770" y="689316"/>
            <a:ext cx="4108255" cy="1368083"/>
          </a:xfrm>
        </p:spPr>
        <p:txBody>
          <a:bodyPr anchor="b"/>
          <a:lstStyle>
            <a:lvl1pPr>
              <a:defRPr sz="32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63770" y="2057401"/>
            <a:ext cx="4108255" cy="350534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12"/>
          <p:cNvSpPr>
            <a:spLocks noGrp="1"/>
          </p:cNvSpPr>
          <p:nvPr>
            <p:ph sz="quarter" idx="11"/>
          </p:nvPr>
        </p:nvSpPr>
        <p:spPr>
          <a:xfrm>
            <a:off x="5156200" y="688975"/>
            <a:ext cx="6197600" cy="51720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grpSp>
        <p:nvGrpSpPr>
          <p:cNvPr id="31" name="Group 30"/>
          <p:cNvGrpSpPr/>
          <p:nvPr userDrawn="1"/>
        </p:nvGrpSpPr>
        <p:grpSpPr>
          <a:xfrm>
            <a:off x="669553" y="5746652"/>
            <a:ext cx="1459481" cy="1111348"/>
            <a:chOff x="669553" y="5746652"/>
            <a:chExt cx="1459481" cy="1111348"/>
          </a:xfrm>
        </p:grpSpPr>
        <p:pic>
          <p:nvPicPr>
            <p:cNvPr id="32" name="Picture 31"/>
            <p:cNvPicPr>
              <a:picLocks noChangeAspect="1"/>
            </p:cNvPicPr>
            <p:nvPr userDrawn="1"/>
          </p:nvPicPr>
          <p:blipFill>
            <a:blip r:embed="rId3"/>
            <a:stretch>
              <a:fillRect/>
            </a:stretch>
          </p:blipFill>
          <p:spPr>
            <a:xfrm>
              <a:off x="687148" y="5746652"/>
              <a:ext cx="1424289" cy="274862"/>
            </a:xfrm>
            <a:prstGeom prst="rect">
              <a:avLst/>
            </a:prstGeom>
          </p:spPr>
        </p:pic>
        <p:sp>
          <p:nvSpPr>
            <p:cNvPr id="33" name="Rectangle 32"/>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4" name="Rectangle 33"/>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5" name="Rectangle 34"/>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5057325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ption">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t="15833" r="39910" b="37628"/>
          <a:stretch/>
        </p:blipFill>
        <p:spPr>
          <a:xfrm>
            <a:off x="4158667" y="1"/>
            <a:ext cx="8033334" cy="6858000"/>
          </a:xfrm>
          <a:prstGeom prst="rect">
            <a:avLst/>
          </a:prstGeom>
        </p:spPr>
      </p:pic>
      <p:sp>
        <p:nvSpPr>
          <p:cNvPr id="10" name="Slide Number Placeholder 5"/>
          <p:cNvSpPr>
            <a:spLocks noGrp="1"/>
          </p:cNvSpPr>
          <p:nvPr>
            <p:ph type="sldNum" sz="quarter" idx="13"/>
          </p:nvPr>
        </p:nvSpPr>
        <p:spPr>
          <a:xfrm>
            <a:off x="11498524" y="6335186"/>
            <a:ext cx="534980" cy="365125"/>
          </a:xfrm>
        </p:spPr>
        <p:txBody>
          <a:bodyPr/>
          <a:lstStyle>
            <a:lvl1pPr>
              <a:defRPr>
                <a:solidFill>
                  <a:schemeClr val="bg1"/>
                </a:solidFill>
              </a:defRPr>
            </a:lvl1pPr>
          </a:lstStyle>
          <a:p>
            <a:fld id="{DCFE8AC6-424E-904F-AE4A-648F5E9D72F5}" type="slidenum">
              <a:rPr lang="en-US" smtClean="0"/>
              <a:pPr/>
              <a:t>‹#›</a:t>
            </a:fld>
            <a:endParaRPr lang="en-US" dirty="0"/>
          </a:p>
        </p:txBody>
      </p:sp>
      <p:sp>
        <p:nvSpPr>
          <p:cNvPr id="2" name="Title 1"/>
          <p:cNvSpPr>
            <a:spLocks noGrp="1"/>
          </p:cNvSpPr>
          <p:nvPr>
            <p:ph type="title"/>
          </p:nvPr>
        </p:nvSpPr>
        <p:spPr>
          <a:xfrm>
            <a:off x="663772" y="689316"/>
            <a:ext cx="4108254" cy="1368083"/>
          </a:xfrm>
        </p:spPr>
        <p:txBody>
          <a:bodyPr anchor="b"/>
          <a:lstStyle>
            <a:lvl1pPr>
              <a:defRPr sz="32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63772" y="2057400"/>
            <a:ext cx="4108254" cy="3505347"/>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4"/>
          <p:cNvSpPr>
            <a:spLocks noGrp="1"/>
          </p:cNvSpPr>
          <p:nvPr>
            <p:ph type="pic" sz="quarter" idx="12"/>
          </p:nvPr>
        </p:nvSpPr>
        <p:spPr>
          <a:xfrm>
            <a:off x="5156200" y="688975"/>
            <a:ext cx="6197600" cy="5172075"/>
          </a:xfrm>
        </p:spPr>
        <p:txBody>
          <a:bodyPr/>
          <a:lstStyle>
            <a:lvl1pPr>
              <a:defRPr>
                <a:solidFill>
                  <a:schemeClr val="bg1"/>
                </a:solidFill>
              </a:defRPr>
            </a:lvl1pPr>
          </a:lstStyle>
          <a:p>
            <a:r>
              <a:rPr lang="en-US" smtClean="0"/>
              <a:t>Drag picture to placeholder or click icon to add</a:t>
            </a:r>
            <a:endParaRPr lang="en-US" dirty="0"/>
          </a:p>
        </p:txBody>
      </p:sp>
      <p:grpSp>
        <p:nvGrpSpPr>
          <p:cNvPr id="13" name="Group 12"/>
          <p:cNvGrpSpPr/>
          <p:nvPr userDrawn="1"/>
        </p:nvGrpSpPr>
        <p:grpSpPr>
          <a:xfrm>
            <a:off x="669553" y="5746652"/>
            <a:ext cx="1459481" cy="1111348"/>
            <a:chOff x="669553" y="5746652"/>
            <a:chExt cx="1459481" cy="1111348"/>
          </a:xfrm>
        </p:grpSpPr>
        <p:pic>
          <p:nvPicPr>
            <p:cNvPr id="14" name="Picture 13"/>
            <p:cNvPicPr>
              <a:picLocks noChangeAspect="1"/>
            </p:cNvPicPr>
            <p:nvPr userDrawn="1"/>
          </p:nvPicPr>
          <p:blipFill>
            <a:blip r:embed="rId3"/>
            <a:stretch>
              <a:fillRect/>
            </a:stretch>
          </p:blipFill>
          <p:spPr>
            <a:xfrm>
              <a:off x="687148" y="5746652"/>
              <a:ext cx="1424289" cy="274862"/>
            </a:xfrm>
            <a:prstGeom prst="rect">
              <a:avLst/>
            </a:prstGeom>
          </p:spPr>
        </p:pic>
        <p:sp>
          <p:nvSpPr>
            <p:cNvPr id="15" name="Rectangle 14"/>
            <p:cNvSpPr/>
            <p:nvPr userDrawn="1"/>
          </p:nvSpPr>
          <p:spPr>
            <a:xfrm rot="5400000">
              <a:off x="485500"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9" name="Rectangle 18"/>
            <p:cNvSpPr/>
            <p:nvPr userDrawn="1"/>
          </p:nvSpPr>
          <p:spPr>
            <a:xfrm rot="5400000">
              <a:off x="1073003"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0" name="Rectangle 19"/>
            <p:cNvSpPr/>
            <p:nvPr userDrawn="1"/>
          </p:nvSpPr>
          <p:spPr>
            <a:xfrm rot="5400000">
              <a:off x="1660505" y="6389472"/>
              <a:ext cx="652581" cy="284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spTree>
    <p:extLst>
      <p:ext uri="{BB962C8B-B14F-4D97-AF65-F5344CB8AC3E}">
        <p14:creationId xmlns:p14="http://schemas.microsoft.com/office/powerpoint/2010/main" val="14774002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1972" y="682283"/>
            <a:ext cx="10488056" cy="1008405"/>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1972" y="1825625"/>
            <a:ext cx="10488056" cy="392102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424456" y="6004388"/>
            <a:ext cx="915572" cy="365125"/>
          </a:xfrm>
          <a:prstGeom prst="rect">
            <a:avLst/>
          </a:prstGeom>
        </p:spPr>
        <p:txBody>
          <a:bodyPr vert="horz" lIns="0" tIns="0" rIns="0" bIns="0" rtlCol="0" anchor="ctr"/>
          <a:lstStyle>
            <a:lvl1pPr algn="r">
              <a:defRPr sz="1200">
                <a:solidFill>
                  <a:schemeClr val="tx2"/>
                </a:solidFill>
              </a:defRPr>
            </a:lvl1pPr>
          </a:lstStyle>
          <a:p>
            <a:fld id="{DCFE8AC6-424E-904F-AE4A-648F5E9D72F5}" type="slidenum">
              <a:rPr lang="en-US" smtClean="0"/>
              <a:pPr/>
              <a:t>‹#›</a:t>
            </a:fld>
            <a:endParaRPr lang="en-US"/>
          </a:p>
        </p:txBody>
      </p:sp>
    </p:spTree>
    <p:extLst>
      <p:ext uri="{BB962C8B-B14F-4D97-AF65-F5344CB8AC3E}">
        <p14:creationId xmlns:p14="http://schemas.microsoft.com/office/powerpoint/2010/main" val="487438606"/>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hf hdr="0" ftr="0" dt="0"/>
  <p:txStyles>
    <p:titleStyle>
      <a:lvl1pPr algn="l" defTabSz="914400" rtl="0" eaLnBrk="1" latinLnBrk="0" hangingPunct="1">
        <a:lnSpc>
          <a:spcPct val="90000"/>
        </a:lnSpc>
        <a:spcBef>
          <a:spcPct val="0"/>
        </a:spcBef>
        <a:buNone/>
        <a:defRPr sz="4400" kern="1200">
          <a:solidFill>
            <a:srgbClr val="5E0009"/>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0">
          <p15:clr>
            <a:srgbClr val="F26B43"/>
          </p15:clr>
        </p15:guide>
        <p15:guide id="2" pos="5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My Thinking</a:t>
            </a:r>
          </a:p>
        </p:txBody>
      </p:sp>
      <p:sp>
        <p:nvSpPr>
          <p:cNvPr id="3" name="Text Placeholder 2"/>
          <p:cNvSpPr>
            <a:spLocks noGrp="1"/>
          </p:cNvSpPr>
          <p:nvPr>
            <p:ph type="body" sz="quarter" idx="11"/>
          </p:nvPr>
        </p:nvSpPr>
        <p:spPr>
          <a:xfrm>
            <a:off x="646176" y="5037221"/>
            <a:ext cx="6311837" cy="1353481"/>
          </a:xfrm>
        </p:spPr>
        <p:txBody>
          <a:bodyPr>
            <a:normAutofit fontScale="85000" lnSpcReduction="20000"/>
          </a:bodyPr>
          <a:lstStyle/>
          <a:p>
            <a:r>
              <a:rPr lang="en-US" dirty="0"/>
              <a:t>High School Writing Conference </a:t>
            </a:r>
          </a:p>
          <a:p>
            <a:r>
              <a:rPr lang="en-US" dirty="0"/>
              <a:t>December 8, 2017</a:t>
            </a:r>
          </a:p>
          <a:p>
            <a:r>
              <a:rPr lang="en-US" dirty="0"/>
              <a:t>Amanda Shoopman</a:t>
            </a:r>
          </a:p>
        </p:txBody>
      </p:sp>
    </p:spTree>
    <p:extLst>
      <p:ext uri="{BB962C8B-B14F-4D97-AF65-F5344CB8AC3E}">
        <p14:creationId xmlns:p14="http://schemas.microsoft.com/office/powerpoint/2010/main" val="48001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0F896-DFA0-43B5-A787-5AD0161ADDF3}"/>
              </a:ext>
            </a:extLst>
          </p:cNvPr>
          <p:cNvSpPr>
            <a:spLocks noGrp="1"/>
          </p:cNvSpPr>
          <p:nvPr>
            <p:ph type="title"/>
          </p:nvPr>
        </p:nvSpPr>
        <p:spPr/>
        <p:txBody>
          <a:bodyPr/>
          <a:lstStyle/>
          <a:p>
            <a:r>
              <a:rPr lang="en-US" dirty="0"/>
              <a:t>Exit Slips</a:t>
            </a:r>
          </a:p>
        </p:txBody>
      </p:sp>
      <p:sp>
        <p:nvSpPr>
          <p:cNvPr id="3" name="Content Placeholder 2">
            <a:extLst>
              <a:ext uri="{FF2B5EF4-FFF2-40B4-BE49-F238E27FC236}">
                <a16:creationId xmlns:a16="http://schemas.microsoft.com/office/drawing/2014/main" xmlns="" id="{3C18A491-B619-44A9-A1C9-44B17EF08342}"/>
              </a:ext>
            </a:extLst>
          </p:cNvPr>
          <p:cNvSpPr>
            <a:spLocks noGrp="1"/>
          </p:cNvSpPr>
          <p:nvPr>
            <p:ph idx="1"/>
          </p:nvPr>
        </p:nvSpPr>
        <p:spPr/>
        <p:txBody>
          <a:bodyPr>
            <a:normAutofit/>
          </a:bodyPr>
          <a:lstStyle/>
          <a:p>
            <a:r>
              <a:rPr lang="en-US" dirty="0"/>
              <a:t>What did you learn from this lesson?</a:t>
            </a:r>
          </a:p>
          <a:p>
            <a:r>
              <a:rPr lang="en-US" dirty="0"/>
              <a:t>Do you think that you could use this format in the future? How?</a:t>
            </a:r>
          </a:p>
          <a:p>
            <a:endParaRPr lang="en-US" dirty="0"/>
          </a:p>
        </p:txBody>
      </p:sp>
      <p:sp>
        <p:nvSpPr>
          <p:cNvPr id="4" name="Slide Number Placeholder 3">
            <a:extLst>
              <a:ext uri="{FF2B5EF4-FFF2-40B4-BE49-F238E27FC236}">
                <a16:creationId xmlns:a16="http://schemas.microsoft.com/office/drawing/2014/main" xmlns="" id="{7881DFDB-B3C9-439E-BB3C-CE2CAB86910E}"/>
              </a:ext>
            </a:extLst>
          </p:cNvPr>
          <p:cNvSpPr>
            <a:spLocks noGrp="1"/>
          </p:cNvSpPr>
          <p:nvPr>
            <p:ph type="sldNum" sz="quarter" idx="12"/>
          </p:nvPr>
        </p:nvSpPr>
        <p:spPr/>
        <p:txBody>
          <a:bodyPr/>
          <a:lstStyle/>
          <a:p>
            <a:fld id="{DCFE8AC6-424E-904F-AE4A-648F5E9D72F5}" type="slidenum">
              <a:rPr lang="en-US" smtClean="0"/>
              <a:pPr/>
              <a:t>10</a:t>
            </a:fld>
            <a:endParaRPr lang="en-US" dirty="0"/>
          </a:p>
        </p:txBody>
      </p:sp>
    </p:spTree>
    <p:extLst>
      <p:ext uri="{BB962C8B-B14F-4D97-AF65-F5344CB8AC3E}">
        <p14:creationId xmlns:p14="http://schemas.microsoft.com/office/powerpoint/2010/main" val="417969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115479-5B8F-4945-8FCD-D50A56E11F83}"/>
              </a:ext>
            </a:extLst>
          </p:cNvPr>
          <p:cNvSpPr>
            <a:spLocks noGrp="1"/>
          </p:cNvSpPr>
          <p:nvPr>
            <p:ph type="sldNum" sz="quarter" idx="4294967295"/>
          </p:nvPr>
        </p:nvSpPr>
        <p:spPr>
          <a:xfrm>
            <a:off x="11657013" y="6335713"/>
            <a:ext cx="534987" cy="365125"/>
          </a:xfrm>
        </p:spPr>
        <p:txBody>
          <a:bodyPr/>
          <a:lstStyle/>
          <a:p>
            <a:fld id="{DCFE8AC6-424E-904F-AE4A-648F5E9D72F5}" type="slidenum">
              <a:rPr lang="en-US" smtClean="0"/>
              <a:pPr/>
              <a:t>11</a:t>
            </a:fld>
            <a:endParaRPr lang="en-US" dirty="0"/>
          </a:p>
        </p:txBody>
      </p:sp>
    </p:spTree>
    <p:extLst>
      <p:ext uri="{BB962C8B-B14F-4D97-AF65-F5344CB8AC3E}">
        <p14:creationId xmlns:p14="http://schemas.microsoft.com/office/powerpoint/2010/main" val="288614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0BB47C-B73B-4656-AAB5-919684453D5F}"/>
              </a:ext>
            </a:extLst>
          </p:cNvPr>
          <p:cNvSpPr>
            <a:spLocks noGrp="1"/>
          </p:cNvSpPr>
          <p:nvPr>
            <p:ph type="title"/>
          </p:nvPr>
        </p:nvSpPr>
        <p:spPr/>
        <p:txBody>
          <a:bodyPr/>
          <a:lstStyle/>
          <a:p>
            <a:r>
              <a:rPr lang="en-US" dirty="0"/>
              <a:t>Structure</a:t>
            </a:r>
          </a:p>
        </p:txBody>
      </p:sp>
      <p:graphicFrame>
        <p:nvGraphicFramePr>
          <p:cNvPr id="5" name="Content Placeholder 4">
            <a:extLst>
              <a:ext uri="{FF2B5EF4-FFF2-40B4-BE49-F238E27FC236}">
                <a16:creationId xmlns:a16="http://schemas.microsoft.com/office/drawing/2014/main" xmlns="" id="{D0C55762-48C1-4478-BE7E-D3C849F5D5B2}"/>
              </a:ext>
            </a:extLst>
          </p:cNvPr>
          <p:cNvGraphicFramePr>
            <a:graphicFrameLocks noGrp="1"/>
          </p:cNvGraphicFramePr>
          <p:nvPr>
            <p:ph idx="1"/>
            <p:extLst>
              <p:ext uri="{D42A27DB-BD31-4B8C-83A1-F6EECF244321}">
                <p14:modId xmlns:p14="http://schemas.microsoft.com/office/powerpoint/2010/main" val="1738928889"/>
              </p:ext>
            </p:extLst>
          </p:nvPr>
        </p:nvGraphicFramePr>
        <p:xfrm>
          <a:off x="670114" y="1769981"/>
          <a:ext cx="8278814" cy="3553417"/>
        </p:xfrm>
        <a:graphic>
          <a:graphicData uri="http://schemas.openxmlformats.org/drawingml/2006/table">
            <a:tbl>
              <a:tblPr firstRow="1" bandRow="1">
                <a:tableStyleId>{D7AC3CCA-C797-4891-BE02-D94E43425B78}</a:tableStyleId>
              </a:tblPr>
              <a:tblGrid>
                <a:gridCol w="4139407">
                  <a:extLst>
                    <a:ext uri="{9D8B030D-6E8A-4147-A177-3AD203B41FA5}">
                      <a16:colId xmlns:a16="http://schemas.microsoft.com/office/drawing/2014/main" xmlns="" val="2735026826"/>
                    </a:ext>
                  </a:extLst>
                </a:gridCol>
                <a:gridCol w="4139407">
                  <a:extLst>
                    <a:ext uri="{9D8B030D-6E8A-4147-A177-3AD203B41FA5}">
                      <a16:colId xmlns:a16="http://schemas.microsoft.com/office/drawing/2014/main" xmlns="" val="2968384439"/>
                    </a:ext>
                  </a:extLst>
                </a:gridCol>
              </a:tblGrid>
              <a:tr h="416628">
                <a:tc gridSpan="2">
                  <a:txBody>
                    <a:bodyPr/>
                    <a:lstStyle/>
                    <a:p>
                      <a:r>
                        <a:rPr lang="en-US" dirty="0"/>
                        <a:t>Word:</a:t>
                      </a:r>
                    </a:p>
                  </a:txBody>
                  <a:tcPr/>
                </a:tc>
                <a:tc hMerge="1">
                  <a:txBody>
                    <a:bodyPr/>
                    <a:lstStyle/>
                    <a:p>
                      <a:endParaRPr lang="en-US" dirty="0"/>
                    </a:p>
                  </a:txBody>
                  <a:tcPr/>
                </a:tc>
                <a:extLst>
                  <a:ext uri="{0D108BD9-81ED-4DB2-BD59-A6C34878D82A}">
                    <a16:rowId xmlns:a16="http://schemas.microsoft.com/office/drawing/2014/main" xmlns="" val="3720839409"/>
                  </a:ext>
                </a:extLst>
              </a:tr>
              <a:tr h="1033669">
                <a:tc>
                  <a:txBody>
                    <a:bodyPr/>
                    <a:lstStyle/>
                    <a:p>
                      <a:r>
                        <a:rPr lang="en-US" dirty="0"/>
                        <a:t>When I was in Kindergarten:</a:t>
                      </a:r>
                    </a:p>
                  </a:txBody>
                  <a:tcPr/>
                </a:tc>
                <a:tc>
                  <a:txBody>
                    <a:bodyPr/>
                    <a:lstStyle/>
                    <a:p>
                      <a:r>
                        <a:rPr lang="en-US" dirty="0"/>
                        <a:t>When I was in 5</a:t>
                      </a:r>
                      <a:r>
                        <a:rPr lang="en-US" baseline="30000" dirty="0"/>
                        <a:t>th</a:t>
                      </a:r>
                      <a:r>
                        <a:rPr lang="en-US" dirty="0"/>
                        <a:t> Grade:</a:t>
                      </a:r>
                    </a:p>
                  </a:txBody>
                  <a:tcPr/>
                </a:tc>
                <a:extLst>
                  <a:ext uri="{0D108BD9-81ED-4DB2-BD59-A6C34878D82A}">
                    <a16:rowId xmlns:a16="http://schemas.microsoft.com/office/drawing/2014/main" xmlns="" val="3890809444"/>
                  </a:ext>
                </a:extLst>
              </a:tr>
              <a:tr h="914400">
                <a:tc>
                  <a:txBody>
                    <a:bodyPr/>
                    <a:lstStyle/>
                    <a:p>
                      <a:r>
                        <a:rPr lang="en-US" dirty="0"/>
                        <a:t>Now:</a:t>
                      </a:r>
                    </a:p>
                  </a:txBody>
                  <a:tcPr/>
                </a:tc>
                <a:tc>
                  <a:txBody>
                    <a:bodyPr/>
                    <a:lstStyle/>
                    <a:p>
                      <a:r>
                        <a:rPr lang="en-US" dirty="0"/>
                        <a:t>In 30 years:</a:t>
                      </a:r>
                    </a:p>
                  </a:txBody>
                  <a:tcPr/>
                </a:tc>
                <a:extLst>
                  <a:ext uri="{0D108BD9-81ED-4DB2-BD59-A6C34878D82A}">
                    <a16:rowId xmlns:a16="http://schemas.microsoft.com/office/drawing/2014/main" xmlns="" val="2988408055"/>
                  </a:ext>
                </a:extLst>
              </a:tr>
              <a:tr h="649519">
                <a:tc gridSpan="2">
                  <a:txBody>
                    <a:bodyPr/>
                    <a:lstStyle/>
                    <a:p>
                      <a:r>
                        <a:rPr lang="en-US" dirty="0"/>
                        <a:t>Tie it together</a:t>
                      </a:r>
                    </a:p>
                    <a:p>
                      <a:endParaRPr lang="en-US" dirty="0"/>
                    </a:p>
                    <a:p>
                      <a:endParaRPr lang="en-US" dirty="0"/>
                    </a:p>
                    <a:p>
                      <a:endParaRPr lang="en-US" dirty="0"/>
                    </a:p>
                  </a:txBody>
                  <a:tcPr/>
                </a:tc>
                <a:tc hMerge="1">
                  <a:txBody>
                    <a:bodyPr/>
                    <a:lstStyle/>
                    <a:p>
                      <a:endParaRPr lang="en-US" dirty="0"/>
                    </a:p>
                  </a:txBody>
                  <a:tcPr/>
                </a:tc>
                <a:extLst>
                  <a:ext uri="{0D108BD9-81ED-4DB2-BD59-A6C34878D82A}">
                    <a16:rowId xmlns:a16="http://schemas.microsoft.com/office/drawing/2014/main" xmlns="" val="1985847893"/>
                  </a:ext>
                </a:extLst>
              </a:tr>
            </a:tbl>
          </a:graphicData>
        </a:graphic>
      </p:graphicFrame>
      <p:sp>
        <p:nvSpPr>
          <p:cNvPr id="4" name="Slide Number Placeholder 3">
            <a:extLst>
              <a:ext uri="{FF2B5EF4-FFF2-40B4-BE49-F238E27FC236}">
                <a16:creationId xmlns:a16="http://schemas.microsoft.com/office/drawing/2014/main" xmlns="" id="{526BD3F5-16DA-4708-9592-256C95C48290}"/>
              </a:ext>
            </a:extLst>
          </p:cNvPr>
          <p:cNvSpPr>
            <a:spLocks noGrp="1"/>
          </p:cNvSpPr>
          <p:nvPr>
            <p:ph type="sldNum" sz="quarter" idx="12"/>
          </p:nvPr>
        </p:nvSpPr>
        <p:spPr/>
        <p:txBody>
          <a:bodyPr/>
          <a:lstStyle/>
          <a:p>
            <a:fld id="{DCFE8AC6-424E-904F-AE4A-648F5E9D72F5}" type="slidenum">
              <a:rPr lang="en-US" smtClean="0"/>
              <a:pPr/>
              <a:t>12</a:t>
            </a:fld>
            <a:endParaRPr lang="en-US" dirty="0"/>
          </a:p>
        </p:txBody>
      </p:sp>
    </p:spTree>
    <p:extLst>
      <p:ext uri="{BB962C8B-B14F-4D97-AF65-F5344CB8AC3E}">
        <p14:creationId xmlns:p14="http://schemas.microsoft.com/office/powerpoint/2010/main" val="108427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F9488-5B2A-4A85-BC3D-42257C8EC6E4}"/>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xmlns="" id="{28CBD987-EFF7-4421-A407-44D405973EBF}"/>
              </a:ext>
            </a:extLst>
          </p:cNvPr>
          <p:cNvSpPr>
            <a:spLocks noGrp="1"/>
          </p:cNvSpPr>
          <p:nvPr>
            <p:ph idx="1"/>
          </p:nvPr>
        </p:nvSpPr>
        <p:spPr/>
        <p:txBody>
          <a:bodyPr/>
          <a:lstStyle/>
          <a:p>
            <a:r>
              <a:rPr lang="en-US" dirty="0"/>
              <a:t>Your favorite type of writing</a:t>
            </a:r>
          </a:p>
          <a:p>
            <a:r>
              <a:rPr lang="en-US" dirty="0"/>
              <a:t>Your favorite book</a:t>
            </a:r>
          </a:p>
          <a:p>
            <a:r>
              <a:rPr lang="en-US" dirty="0"/>
              <a:t>Something interesting about yourself (hobbies, talents etc.) </a:t>
            </a:r>
          </a:p>
        </p:txBody>
      </p:sp>
      <p:sp>
        <p:nvSpPr>
          <p:cNvPr id="4" name="Slide Number Placeholder 3">
            <a:extLst>
              <a:ext uri="{FF2B5EF4-FFF2-40B4-BE49-F238E27FC236}">
                <a16:creationId xmlns:a16="http://schemas.microsoft.com/office/drawing/2014/main" xmlns="" id="{E9C65794-86AF-4858-B69E-CDB538AB199D}"/>
              </a:ext>
            </a:extLst>
          </p:cNvPr>
          <p:cNvSpPr>
            <a:spLocks noGrp="1"/>
          </p:cNvSpPr>
          <p:nvPr>
            <p:ph type="sldNum" sz="quarter" idx="12"/>
          </p:nvPr>
        </p:nvSpPr>
        <p:spPr/>
        <p:txBody>
          <a:bodyPr/>
          <a:lstStyle/>
          <a:p>
            <a:fld id="{DCFE8AC6-424E-904F-AE4A-648F5E9D72F5}" type="slidenum">
              <a:rPr lang="en-US" smtClean="0"/>
              <a:pPr/>
              <a:t>2</a:t>
            </a:fld>
            <a:endParaRPr lang="en-US" dirty="0"/>
          </a:p>
        </p:txBody>
      </p:sp>
    </p:spTree>
    <p:extLst>
      <p:ext uri="{BB962C8B-B14F-4D97-AF65-F5344CB8AC3E}">
        <p14:creationId xmlns:p14="http://schemas.microsoft.com/office/powerpoint/2010/main" val="100712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7A3C1-CA92-4E27-AA7D-E602301D3E7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98EEB9E-E2BA-4C28-A3E6-E5CF57E8485B}"/>
              </a:ext>
            </a:extLst>
          </p:cNvPr>
          <p:cNvSpPr>
            <a:spLocks noGrp="1"/>
          </p:cNvSpPr>
          <p:nvPr>
            <p:ph idx="1"/>
          </p:nvPr>
        </p:nvSpPr>
        <p:spPr/>
        <p:txBody>
          <a:bodyPr/>
          <a:lstStyle/>
          <a:p>
            <a:r>
              <a:rPr lang="en-US" dirty="0"/>
              <a:t>Focused Freewrite</a:t>
            </a:r>
          </a:p>
          <a:p>
            <a:r>
              <a:rPr lang="en-US" dirty="0"/>
              <a:t>Collaborate</a:t>
            </a:r>
          </a:p>
          <a:p>
            <a:r>
              <a:rPr lang="en-US" dirty="0"/>
              <a:t>Write Again</a:t>
            </a:r>
          </a:p>
          <a:p>
            <a:r>
              <a:rPr lang="en-US" dirty="0"/>
              <a:t>Share!!!</a:t>
            </a:r>
          </a:p>
        </p:txBody>
      </p:sp>
      <p:sp>
        <p:nvSpPr>
          <p:cNvPr id="4" name="Slide Number Placeholder 3">
            <a:extLst>
              <a:ext uri="{FF2B5EF4-FFF2-40B4-BE49-F238E27FC236}">
                <a16:creationId xmlns:a16="http://schemas.microsoft.com/office/drawing/2014/main" xmlns="" id="{9899CF55-FDA9-4AF8-A253-430D0CA9F52B}"/>
              </a:ext>
            </a:extLst>
          </p:cNvPr>
          <p:cNvSpPr>
            <a:spLocks noGrp="1"/>
          </p:cNvSpPr>
          <p:nvPr>
            <p:ph type="sldNum" sz="quarter" idx="12"/>
          </p:nvPr>
        </p:nvSpPr>
        <p:spPr/>
        <p:txBody>
          <a:bodyPr/>
          <a:lstStyle/>
          <a:p>
            <a:fld id="{DCFE8AC6-424E-904F-AE4A-648F5E9D72F5}" type="slidenum">
              <a:rPr lang="en-US" smtClean="0"/>
              <a:pPr/>
              <a:t>3</a:t>
            </a:fld>
            <a:endParaRPr lang="en-US" dirty="0"/>
          </a:p>
        </p:txBody>
      </p:sp>
    </p:spTree>
    <p:extLst>
      <p:ext uri="{BB962C8B-B14F-4D97-AF65-F5344CB8AC3E}">
        <p14:creationId xmlns:p14="http://schemas.microsoft.com/office/powerpoint/2010/main" val="131189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EE077-2797-4E39-927A-595A6F2EBD6B}"/>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xmlns="" id="{A7CD41F1-90FF-4EE2-977C-9322A3D0ED44}"/>
              </a:ext>
            </a:extLst>
          </p:cNvPr>
          <p:cNvSpPr>
            <a:spLocks noGrp="1"/>
          </p:cNvSpPr>
          <p:nvPr>
            <p:ph idx="1"/>
          </p:nvPr>
        </p:nvSpPr>
        <p:spPr/>
        <p:txBody>
          <a:bodyPr/>
          <a:lstStyle/>
          <a:p>
            <a:r>
              <a:rPr lang="en-US" dirty="0"/>
              <a:t>Today, we will be: </a:t>
            </a:r>
          </a:p>
          <a:p>
            <a:pPr lvl="1"/>
            <a:r>
              <a:rPr lang="en-US" dirty="0"/>
              <a:t>Looking at the way words change meaning over time.</a:t>
            </a:r>
          </a:p>
          <a:p>
            <a:pPr lvl="1"/>
            <a:r>
              <a:rPr lang="en-US" dirty="0"/>
              <a:t>Taking a word and breaking down its evolution into meaningful writing.</a:t>
            </a:r>
          </a:p>
          <a:p>
            <a:endParaRPr lang="en-US" dirty="0"/>
          </a:p>
        </p:txBody>
      </p:sp>
      <p:sp>
        <p:nvSpPr>
          <p:cNvPr id="4" name="Slide Number Placeholder 3">
            <a:extLst>
              <a:ext uri="{FF2B5EF4-FFF2-40B4-BE49-F238E27FC236}">
                <a16:creationId xmlns:a16="http://schemas.microsoft.com/office/drawing/2014/main" xmlns="" id="{C6512C80-EAB1-4128-95BE-D68D4E497F4B}"/>
              </a:ext>
            </a:extLst>
          </p:cNvPr>
          <p:cNvSpPr>
            <a:spLocks noGrp="1"/>
          </p:cNvSpPr>
          <p:nvPr>
            <p:ph type="sldNum" sz="quarter" idx="12"/>
          </p:nvPr>
        </p:nvSpPr>
        <p:spPr/>
        <p:txBody>
          <a:bodyPr/>
          <a:lstStyle/>
          <a:p>
            <a:fld id="{DCFE8AC6-424E-904F-AE4A-648F5E9D72F5}" type="slidenum">
              <a:rPr lang="en-US" smtClean="0"/>
              <a:pPr/>
              <a:t>4</a:t>
            </a:fld>
            <a:endParaRPr lang="en-US" dirty="0"/>
          </a:p>
        </p:txBody>
      </p:sp>
    </p:spTree>
    <p:extLst>
      <p:ext uri="{BB962C8B-B14F-4D97-AF65-F5344CB8AC3E}">
        <p14:creationId xmlns:p14="http://schemas.microsoft.com/office/powerpoint/2010/main" val="367613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C7407-AAC5-4A88-A288-AE4824AE38BE}"/>
              </a:ext>
            </a:extLst>
          </p:cNvPr>
          <p:cNvSpPr>
            <a:spLocks noGrp="1"/>
          </p:cNvSpPr>
          <p:nvPr>
            <p:ph type="title"/>
          </p:nvPr>
        </p:nvSpPr>
        <p:spPr/>
        <p:txBody>
          <a:bodyPr/>
          <a:lstStyle/>
          <a:p>
            <a:r>
              <a:rPr lang="en-US" dirty="0"/>
              <a:t>Freewriting</a:t>
            </a:r>
          </a:p>
        </p:txBody>
      </p:sp>
      <p:sp>
        <p:nvSpPr>
          <p:cNvPr id="3" name="Content Placeholder 2">
            <a:extLst>
              <a:ext uri="{FF2B5EF4-FFF2-40B4-BE49-F238E27FC236}">
                <a16:creationId xmlns:a16="http://schemas.microsoft.com/office/drawing/2014/main" xmlns="" id="{6CFBF547-FCA8-4274-8E7D-E38D67BB7CB9}"/>
              </a:ext>
            </a:extLst>
          </p:cNvPr>
          <p:cNvSpPr>
            <a:spLocks noGrp="1"/>
          </p:cNvSpPr>
          <p:nvPr>
            <p:ph idx="1"/>
          </p:nvPr>
        </p:nvSpPr>
        <p:spPr>
          <a:xfrm>
            <a:off x="669553" y="1690689"/>
            <a:ext cx="8492202" cy="3875610"/>
          </a:xfrm>
        </p:spPr>
        <p:txBody>
          <a:bodyPr>
            <a:normAutofit/>
          </a:bodyPr>
          <a:lstStyle/>
          <a:p>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xmlns="" id="{78A880DB-11E3-4444-9BA4-FB7224E80C5E}"/>
              </a:ext>
            </a:extLst>
          </p:cNvPr>
          <p:cNvSpPr>
            <a:spLocks noGrp="1"/>
          </p:cNvSpPr>
          <p:nvPr>
            <p:ph type="sldNum" sz="quarter" idx="12"/>
          </p:nvPr>
        </p:nvSpPr>
        <p:spPr/>
        <p:txBody>
          <a:bodyPr/>
          <a:lstStyle/>
          <a:p>
            <a:fld id="{DCFE8AC6-424E-904F-AE4A-648F5E9D72F5}" type="slidenum">
              <a:rPr lang="en-US" smtClean="0"/>
              <a:pPr/>
              <a:t>5</a:t>
            </a:fld>
            <a:endParaRPr lang="en-US" dirty="0"/>
          </a:p>
        </p:txBody>
      </p:sp>
      <p:pic>
        <p:nvPicPr>
          <p:cNvPr id="1026" name="Picture 2" descr="Image result for If you care about something enough, it’s going to make you cry. But you have to use it. Use your tears. Use your pain. Use your fear">
            <a:extLst>
              <a:ext uri="{FF2B5EF4-FFF2-40B4-BE49-F238E27FC236}">
                <a16:creationId xmlns:a16="http://schemas.microsoft.com/office/drawing/2014/main" xmlns="" id="{AE9EC3CC-16F8-46ED-8159-3A25C6F5F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637" y="1616450"/>
            <a:ext cx="4024088" cy="4024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ing brave doesn't mean your not scared">
            <a:extLst>
              <a:ext uri="{FF2B5EF4-FFF2-40B4-BE49-F238E27FC236}">
                <a16:creationId xmlns:a16="http://schemas.microsoft.com/office/drawing/2014/main" xmlns="" id="{83B69A13-4EFF-4060-BA83-62001518A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275" y="1616450"/>
            <a:ext cx="4024087" cy="40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2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9E375-C941-45CF-86FD-06D3E52334B5}"/>
              </a:ext>
            </a:extLst>
          </p:cNvPr>
          <p:cNvSpPr>
            <a:spLocks noGrp="1"/>
          </p:cNvSpPr>
          <p:nvPr>
            <p:ph type="title"/>
          </p:nvPr>
        </p:nvSpPr>
        <p:spPr/>
        <p:txBody>
          <a:bodyPr/>
          <a:lstStyle/>
          <a:p>
            <a:r>
              <a:rPr lang="en-US" dirty="0"/>
              <a:t>Share!!!</a:t>
            </a:r>
          </a:p>
        </p:txBody>
      </p:sp>
      <p:sp>
        <p:nvSpPr>
          <p:cNvPr id="3" name="Content Placeholder 2">
            <a:extLst>
              <a:ext uri="{FF2B5EF4-FFF2-40B4-BE49-F238E27FC236}">
                <a16:creationId xmlns:a16="http://schemas.microsoft.com/office/drawing/2014/main" xmlns="" id="{A1BF59DA-6B36-4CFF-BEB7-800682684054}"/>
              </a:ext>
            </a:extLst>
          </p:cNvPr>
          <p:cNvSpPr>
            <a:spLocks noGrp="1"/>
          </p:cNvSpPr>
          <p:nvPr>
            <p:ph idx="1"/>
          </p:nvPr>
        </p:nvSpPr>
        <p:spPr/>
        <p:txBody>
          <a:bodyPr/>
          <a:lstStyle/>
          <a:p>
            <a:r>
              <a:rPr lang="en-US" dirty="0"/>
              <a:t>Share your writing with your shoulder partner.</a:t>
            </a:r>
          </a:p>
          <a:p>
            <a:r>
              <a:rPr lang="en-US" dirty="0"/>
              <a:t>Thank them after they finish!</a:t>
            </a:r>
          </a:p>
        </p:txBody>
      </p:sp>
      <p:sp>
        <p:nvSpPr>
          <p:cNvPr id="4" name="Slide Number Placeholder 3">
            <a:extLst>
              <a:ext uri="{FF2B5EF4-FFF2-40B4-BE49-F238E27FC236}">
                <a16:creationId xmlns:a16="http://schemas.microsoft.com/office/drawing/2014/main" xmlns="" id="{188FE1C6-C8F9-4F3F-9206-D05744DDDA81}"/>
              </a:ext>
            </a:extLst>
          </p:cNvPr>
          <p:cNvSpPr>
            <a:spLocks noGrp="1"/>
          </p:cNvSpPr>
          <p:nvPr>
            <p:ph type="sldNum" sz="quarter" idx="12"/>
          </p:nvPr>
        </p:nvSpPr>
        <p:spPr/>
        <p:txBody>
          <a:bodyPr/>
          <a:lstStyle/>
          <a:p>
            <a:fld id="{DCFE8AC6-424E-904F-AE4A-648F5E9D72F5}" type="slidenum">
              <a:rPr lang="en-US" smtClean="0"/>
              <a:pPr/>
              <a:t>6</a:t>
            </a:fld>
            <a:endParaRPr lang="en-US" dirty="0"/>
          </a:p>
        </p:txBody>
      </p:sp>
    </p:spTree>
    <p:extLst>
      <p:ext uri="{BB962C8B-B14F-4D97-AF65-F5344CB8AC3E}">
        <p14:creationId xmlns:p14="http://schemas.microsoft.com/office/powerpoint/2010/main" val="131524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6CCA7-2199-4C00-8EDF-D15F4DBA908F}"/>
              </a:ext>
            </a:extLst>
          </p:cNvPr>
          <p:cNvSpPr>
            <a:spLocks noGrp="1"/>
          </p:cNvSpPr>
          <p:nvPr>
            <p:ph type="title"/>
          </p:nvPr>
        </p:nvSpPr>
        <p:spPr/>
        <p:txBody>
          <a:bodyPr/>
          <a:lstStyle/>
          <a:p>
            <a:r>
              <a:rPr lang="en-US" dirty="0"/>
              <a:t>Choosing a Word</a:t>
            </a:r>
          </a:p>
        </p:txBody>
      </p:sp>
      <p:sp>
        <p:nvSpPr>
          <p:cNvPr id="3" name="Content Placeholder 2">
            <a:extLst>
              <a:ext uri="{FF2B5EF4-FFF2-40B4-BE49-F238E27FC236}">
                <a16:creationId xmlns:a16="http://schemas.microsoft.com/office/drawing/2014/main" xmlns="" id="{5A49A307-AF82-4998-951B-D0AECCCC1EDA}"/>
              </a:ext>
            </a:extLst>
          </p:cNvPr>
          <p:cNvSpPr>
            <a:spLocks noGrp="1"/>
          </p:cNvSpPr>
          <p:nvPr>
            <p:ph idx="1"/>
          </p:nvPr>
        </p:nvSpPr>
        <p:spPr/>
        <p:txBody>
          <a:bodyPr>
            <a:normAutofit/>
          </a:bodyPr>
          <a:lstStyle/>
          <a:p>
            <a:r>
              <a:rPr lang="en-US" dirty="0"/>
              <a:t>Read over your writing</a:t>
            </a:r>
          </a:p>
          <a:p>
            <a:r>
              <a:rPr lang="en-US" dirty="0"/>
              <a:t>Underline one word that jumps out to you as important.</a:t>
            </a:r>
          </a:p>
          <a:p>
            <a:endParaRPr lang="en-US" dirty="0"/>
          </a:p>
        </p:txBody>
      </p:sp>
      <p:sp>
        <p:nvSpPr>
          <p:cNvPr id="4" name="Slide Number Placeholder 3">
            <a:extLst>
              <a:ext uri="{FF2B5EF4-FFF2-40B4-BE49-F238E27FC236}">
                <a16:creationId xmlns:a16="http://schemas.microsoft.com/office/drawing/2014/main" xmlns="" id="{1093192C-EC31-4336-9C0A-587B3C78602B}"/>
              </a:ext>
            </a:extLst>
          </p:cNvPr>
          <p:cNvSpPr>
            <a:spLocks noGrp="1"/>
          </p:cNvSpPr>
          <p:nvPr>
            <p:ph type="sldNum" sz="quarter" idx="12"/>
          </p:nvPr>
        </p:nvSpPr>
        <p:spPr/>
        <p:txBody>
          <a:bodyPr/>
          <a:lstStyle/>
          <a:p>
            <a:fld id="{DCFE8AC6-424E-904F-AE4A-648F5E9D72F5}" type="slidenum">
              <a:rPr lang="en-US" smtClean="0"/>
              <a:pPr/>
              <a:t>7</a:t>
            </a:fld>
            <a:endParaRPr lang="en-US" dirty="0"/>
          </a:p>
        </p:txBody>
      </p:sp>
    </p:spTree>
    <p:extLst>
      <p:ext uri="{BB962C8B-B14F-4D97-AF65-F5344CB8AC3E}">
        <p14:creationId xmlns:p14="http://schemas.microsoft.com/office/powerpoint/2010/main" val="389754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2B851-47CA-47F0-A4D0-03117D371BE5}"/>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xmlns="" id="{9CEF4818-4148-46A1-B9F3-CEE522E11C08}"/>
              </a:ext>
            </a:extLst>
          </p:cNvPr>
          <p:cNvSpPr>
            <a:spLocks noGrp="1"/>
          </p:cNvSpPr>
          <p:nvPr>
            <p:ph idx="1"/>
          </p:nvPr>
        </p:nvSpPr>
        <p:spPr/>
        <p:txBody>
          <a:bodyPr>
            <a:normAutofit/>
          </a:bodyPr>
          <a:lstStyle/>
          <a:p>
            <a:r>
              <a:rPr lang="en-US" dirty="0"/>
              <a:t>What feelings or memories are associated with each age?</a:t>
            </a:r>
          </a:p>
          <a:p>
            <a:endParaRPr lang="en-US" dirty="0"/>
          </a:p>
        </p:txBody>
      </p:sp>
      <p:sp>
        <p:nvSpPr>
          <p:cNvPr id="4" name="Slide Number Placeholder 3">
            <a:extLst>
              <a:ext uri="{FF2B5EF4-FFF2-40B4-BE49-F238E27FC236}">
                <a16:creationId xmlns:a16="http://schemas.microsoft.com/office/drawing/2014/main" xmlns="" id="{95E00FCF-23A9-4C75-8220-DADDB072F186}"/>
              </a:ext>
            </a:extLst>
          </p:cNvPr>
          <p:cNvSpPr>
            <a:spLocks noGrp="1"/>
          </p:cNvSpPr>
          <p:nvPr>
            <p:ph type="sldNum" sz="quarter" idx="12"/>
          </p:nvPr>
        </p:nvSpPr>
        <p:spPr/>
        <p:txBody>
          <a:bodyPr/>
          <a:lstStyle/>
          <a:p>
            <a:fld id="{DCFE8AC6-424E-904F-AE4A-648F5E9D72F5}" type="slidenum">
              <a:rPr lang="en-US" smtClean="0"/>
              <a:pPr/>
              <a:t>8</a:t>
            </a:fld>
            <a:endParaRPr lang="en-US" dirty="0"/>
          </a:p>
        </p:txBody>
      </p:sp>
    </p:spTree>
    <p:extLst>
      <p:ext uri="{BB962C8B-B14F-4D97-AF65-F5344CB8AC3E}">
        <p14:creationId xmlns:p14="http://schemas.microsoft.com/office/powerpoint/2010/main" val="260478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9874B-5FA6-4644-9D57-C8B0ABB428D9}"/>
              </a:ext>
            </a:extLst>
          </p:cNvPr>
          <p:cNvSpPr>
            <a:spLocks noGrp="1"/>
          </p:cNvSpPr>
          <p:nvPr>
            <p:ph type="title"/>
          </p:nvPr>
        </p:nvSpPr>
        <p:spPr/>
        <p:txBody>
          <a:bodyPr/>
          <a:lstStyle/>
          <a:p>
            <a:r>
              <a:rPr lang="en-US" dirty="0"/>
              <a:t>Share Again!</a:t>
            </a:r>
          </a:p>
        </p:txBody>
      </p:sp>
      <p:sp>
        <p:nvSpPr>
          <p:cNvPr id="3" name="Content Placeholder 2">
            <a:extLst>
              <a:ext uri="{FF2B5EF4-FFF2-40B4-BE49-F238E27FC236}">
                <a16:creationId xmlns:a16="http://schemas.microsoft.com/office/drawing/2014/main" xmlns="" id="{C2E25D94-4A58-472D-B098-846BEE0862F0}"/>
              </a:ext>
            </a:extLst>
          </p:cNvPr>
          <p:cNvSpPr>
            <a:spLocks noGrp="1"/>
          </p:cNvSpPr>
          <p:nvPr>
            <p:ph idx="1"/>
          </p:nvPr>
        </p:nvSpPr>
        <p:spPr/>
        <p:txBody>
          <a:bodyPr/>
          <a:lstStyle/>
          <a:p>
            <a:r>
              <a:rPr lang="en-US" dirty="0"/>
              <a:t>Share with a partner.</a:t>
            </a:r>
          </a:p>
          <a:p>
            <a:r>
              <a:rPr lang="en-US" dirty="0"/>
              <a:t>Any volunteers?</a:t>
            </a:r>
          </a:p>
          <a:p>
            <a:endParaRPr lang="en-US" dirty="0"/>
          </a:p>
        </p:txBody>
      </p:sp>
      <p:sp>
        <p:nvSpPr>
          <p:cNvPr id="4" name="Slide Number Placeholder 3">
            <a:extLst>
              <a:ext uri="{FF2B5EF4-FFF2-40B4-BE49-F238E27FC236}">
                <a16:creationId xmlns:a16="http://schemas.microsoft.com/office/drawing/2014/main" xmlns="" id="{B406F03D-9F9D-494A-BEFB-D9DA2A381C38}"/>
              </a:ext>
            </a:extLst>
          </p:cNvPr>
          <p:cNvSpPr>
            <a:spLocks noGrp="1"/>
          </p:cNvSpPr>
          <p:nvPr>
            <p:ph type="sldNum" sz="quarter" idx="12"/>
          </p:nvPr>
        </p:nvSpPr>
        <p:spPr/>
        <p:txBody>
          <a:bodyPr/>
          <a:lstStyle/>
          <a:p>
            <a:fld id="{DCFE8AC6-424E-904F-AE4A-648F5E9D72F5}" type="slidenum">
              <a:rPr lang="en-US" smtClean="0"/>
              <a:pPr/>
              <a:t>9</a:t>
            </a:fld>
            <a:endParaRPr lang="en-US" dirty="0"/>
          </a:p>
        </p:txBody>
      </p:sp>
    </p:spTree>
    <p:extLst>
      <p:ext uri="{BB962C8B-B14F-4D97-AF65-F5344CB8AC3E}">
        <p14:creationId xmlns:p14="http://schemas.microsoft.com/office/powerpoint/2010/main" val="859748643"/>
      </p:ext>
    </p:extLst>
  </p:cSld>
  <p:clrMapOvr>
    <a:masterClrMapping/>
  </p:clrMapOvr>
</p:sld>
</file>

<file path=ppt/theme/theme1.xml><?xml version="1.0" encoding="utf-8"?>
<a:theme xmlns:a="http://schemas.openxmlformats.org/drawingml/2006/main" name="Spirit">
  <a:themeElements>
    <a:clrScheme name="Spirit">
      <a:dk1>
        <a:srgbClr val="000000"/>
      </a:dk1>
      <a:lt1>
        <a:srgbClr val="FFFFFF"/>
      </a:lt1>
      <a:dk2>
        <a:srgbClr val="425563"/>
      </a:dk2>
      <a:lt2>
        <a:srgbClr val="BFCED6"/>
      </a:lt2>
      <a:accent1>
        <a:srgbClr val="5E0009"/>
      </a:accent1>
      <a:accent2>
        <a:srgbClr val="EB002B"/>
      </a:accent2>
      <a:accent3>
        <a:srgbClr val="0093B2"/>
      </a:accent3>
      <a:accent4>
        <a:srgbClr val="CFB500"/>
      </a:accent4>
      <a:accent5>
        <a:srgbClr val="AF1685"/>
      </a:accent5>
      <a:accent6>
        <a:srgbClr val="E35205"/>
      </a:accent6>
      <a:hlink>
        <a:srgbClr val="5E0009"/>
      </a:hlink>
      <a:folHlink>
        <a:srgbClr val="5E0009"/>
      </a:folHlink>
    </a:clrScheme>
    <a:fontScheme name="Spirit">
      <a:majorFont>
        <a:latin typeface="Arial"/>
        <a:ea typeface=""/>
        <a:cs typeface=""/>
      </a:majorFont>
      <a:minorFont>
        <a:latin typeface="Arial"/>
        <a:ea typeface=""/>
        <a:cs typeface=""/>
      </a:minorFont>
    </a:fontScheme>
    <a:fmtScheme name="Spirit">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ssouri State Maroon">
      <a:srgbClr val="5E0009"/>
    </a:custClr>
    <a:custClr name="Brick City">
      <a:srgbClr val="EB002B"/>
    </a:custClr>
    <a:custClr name="Boomer Sky">
      <a:srgbClr val="0093B2"/>
    </a:custClr>
    <a:custClr name="Pride Band Brass">
      <a:srgbClr val="CFB500"/>
    </a:custClr>
    <a:custClr name="Midnight Oil">
      <a:srgbClr val="425563"/>
    </a:custClr>
    <a:custClr name="Hammons Fountain">
      <a:srgbClr val="6BA4B8"/>
    </a:custClr>
    <a:custClr name="Carrington">
      <a:srgbClr val="BFCED6"/>
    </a:custClr>
    <a:custClr name="Bear Hug">
      <a:srgbClr val="AF1685"/>
    </a:custClr>
    <a:custClr name="Tent Theatre">
      <a:srgbClr val="E35205"/>
    </a:custClr>
    <a:custClr name="May Day">
      <a:srgbClr val="A4D65E"/>
    </a:custClr>
  </a:custClrLst>
  <a:extLst>
    <a:ext uri="{05A4C25C-085E-4340-85A3-A5531E510DB2}">
      <thm15:themeFamily xmlns:thm15="http://schemas.microsoft.com/office/thememl/2012/main" name="HSWC Powerpoint" id="{FE8866F7-11C5-4640-AA6F-ED2B5FDE14E8}" vid="{BB1E1F19-16F6-4256-9D1A-388290BDF1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HSWC Powerpoint</Template>
  <TotalTime>0</TotalTime>
  <Words>945</Words>
  <Application>Microsoft Macintosh PowerPoint</Application>
  <PresentationFormat>Widescreen</PresentationFormat>
  <Paragraphs>119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Spirit</vt:lpstr>
      <vt:lpstr>Evolution of My Thinking</vt:lpstr>
      <vt:lpstr>Introductions</vt:lpstr>
      <vt:lpstr>Agenda</vt:lpstr>
      <vt:lpstr>Goals</vt:lpstr>
      <vt:lpstr>Freewriting</vt:lpstr>
      <vt:lpstr>Share!!!</vt:lpstr>
      <vt:lpstr>Choosing a Word</vt:lpstr>
      <vt:lpstr>Writing</vt:lpstr>
      <vt:lpstr>Share Again!</vt:lpstr>
      <vt:lpstr>Exit Slips</vt:lpstr>
      <vt:lpstr>PowerPoint Presentation</vt:lpstr>
      <vt:lpstr>Structure</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My Thinking</dc:title>
  <dc:creator>Holland, Kara L</dc:creator>
  <cp:lastModifiedBy>Holland, Kara L</cp:lastModifiedBy>
  <cp:revision>1</cp:revision>
  <cp:lastPrinted>2017-11-07T05:21:06Z</cp:lastPrinted>
  <dcterms:created xsi:type="dcterms:W3CDTF">2017-12-07T22:19:55Z</dcterms:created>
  <dcterms:modified xsi:type="dcterms:W3CDTF">2017-12-07T22:20:14Z</dcterms:modified>
</cp:coreProperties>
</file>